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handoutMasterIdLst>
    <p:handoutMasterId r:id="rId44"/>
  </p:handoutMasterIdLst>
  <p:sldIdLst>
    <p:sldId id="256" r:id="rId3"/>
    <p:sldId id="265" r:id="rId4"/>
    <p:sldId id="267" r:id="rId5"/>
    <p:sldId id="300" r:id="rId6"/>
    <p:sldId id="262" r:id="rId7"/>
    <p:sldId id="298" r:id="rId8"/>
    <p:sldId id="304" r:id="rId9"/>
    <p:sldId id="299" r:id="rId10"/>
    <p:sldId id="257" r:id="rId11"/>
    <p:sldId id="288" r:id="rId12"/>
    <p:sldId id="283" r:id="rId13"/>
    <p:sldId id="264" r:id="rId14"/>
    <p:sldId id="260" r:id="rId15"/>
    <p:sldId id="266" r:id="rId16"/>
    <p:sldId id="276" r:id="rId17"/>
    <p:sldId id="277" r:id="rId18"/>
    <p:sldId id="303" r:id="rId19"/>
    <p:sldId id="261" r:id="rId20"/>
    <p:sldId id="289" r:id="rId21"/>
    <p:sldId id="268" r:id="rId22"/>
    <p:sldId id="269" r:id="rId23"/>
    <p:sldId id="297" r:id="rId24"/>
    <p:sldId id="259" r:id="rId25"/>
    <p:sldId id="270" r:id="rId26"/>
    <p:sldId id="271" r:id="rId27"/>
    <p:sldId id="291" r:id="rId28"/>
    <p:sldId id="272" r:id="rId29"/>
    <p:sldId id="282" r:id="rId30"/>
    <p:sldId id="285" r:id="rId31"/>
    <p:sldId id="305" r:id="rId32"/>
    <p:sldId id="273" r:id="rId33"/>
    <p:sldId id="301" r:id="rId34"/>
    <p:sldId id="290" r:id="rId35"/>
    <p:sldId id="258" r:id="rId36"/>
    <p:sldId id="275" r:id="rId37"/>
    <p:sldId id="287" r:id="rId38"/>
    <p:sldId id="292" r:id="rId39"/>
    <p:sldId id="263" r:id="rId40"/>
    <p:sldId id="302" r:id="rId41"/>
    <p:sldId id="279" r:id="rId42"/>
    <p:sldId id="295" r:id="rId43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2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D1CFC-F49D-44B8-8636-52868B15C9A6}" type="doc">
      <dgm:prSet loTypeId="urn:microsoft.com/office/officeart/2005/8/layout/list1" loCatId="list" qsTypeId="urn:microsoft.com/office/officeart/2005/8/quickstyle/3d3" qsCatId="3D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9DCA2834-FDED-4D4D-8C9D-DF1B5A17BC32}">
      <dgm:prSet phldrT="[Text]" custT="1"/>
      <dgm:spPr/>
      <dgm:t>
        <a:bodyPr/>
        <a:lstStyle/>
        <a:p>
          <a:r>
            <a:rPr lang="en-GB" sz="1800" dirty="0" smtClean="0">
              <a:latin typeface="Cambria Math" panose="02040503050406030204" pitchFamily="18" charset="0"/>
              <a:ea typeface="Cambria Math" panose="02040503050406030204" pitchFamily="18" charset="0"/>
            </a:rPr>
            <a:t>Immediate – 3 Months</a:t>
          </a:r>
          <a:endParaRPr lang="en-GB" sz="1800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ECA4C154-0704-4AFA-88BE-D4F6600CFB42}" type="parTrans" cxnId="{10AA8713-2566-4DDB-80FB-CF3451677809}">
      <dgm:prSet/>
      <dgm:spPr/>
      <dgm:t>
        <a:bodyPr/>
        <a:lstStyle/>
        <a:p>
          <a:endParaRPr lang="en-GB"/>
        </a:p>
      </dgm:t>
    </dgm:pt>
    <dgm:pt modelId="{39E3084B-A69C-4BEA-A86F-257263387765}" type="sibTrans" cxnId="{10AA8713-2566-4DDB-80FB-CF3451677809}">
      <dgm:prSet/>
      <dgm:spPr/>
      <dgm:t>
        <a:bodyPr/>
        <a:lstStyle/>
        <a:p>
          <a:endParaRPr lang="en-GB" dirty="0"/>
        </a:p>
      </dgm:t>
    </dgm:pt>
    <dgm:pt modelId="{3B94F98F-DC42-4236-A7FD-EC1FB53E08C8}">
      <dgm:prSet phldrT="[Text]" custT="1"/>
      <dgm:spPr>
        <a:effectLst>
          <a:glow rad="127000">
            <a:srgbClr val="00B0F0"/>
          </a:glow>
        </a:effectLst>
      </dgm:spPr>
      <dgm:t>
        <a:bodyPr/>
        <a:lstStyle/>
        <a:p>
          <a:pPr algn="l"/>
          <a:r>
            <a:rPr lang="en-GB" sz="1400" dirty="0" smtClean="0"/>
            <a:t>Complete Pilot Datasets</a:t>
          </a:r>
          <a:endParaRPr lang="en-GB" sz="1400" dirty="0"/>
        </a:p>
      </dgm:t>
    </dgm:pt>
    <dgm:pt modelId="{1275E196-AD1E-4BED-8B3B-95A89333908B}" type="parTrans" cxnId="{46002F3E-8902-4A3D-A834-01BACAC5AC27}">
      <dgm:prSet/>
      <dgm:spPr/>
      <dgm:t>
        <a:bodyPr/>
        <a:lstStyle/>
        <a:p>
          <a:endParaRPr lang="en-GB"/>
        </a:p>
      </dgm:t>
    </dgm:pt>
    <dgm:pt modelId="{A5DF2FCD-B674-4620-B203-70AF3A0F708B}" type="sibTrans" cxnId="{46002F3E-8902-4A3D-A834-01BACAC5AC27}">
      <dgm:prSet/>
      <dgm:spPr/>
      <dgm:t>
        <a:bodyPr/>
        <a:lstStyle/>
        <a:p>
          <a:endParaRPr lang="en-GB"/>
        </a:p>
      </dgm:t>
    </dgm:pt>
    <dgm:pt modelId="{BADB7343-F039-4646-8343-92C1BCBC3C8D}">
      <dgm:prSet phldrT="[Text]" custT="1"/>
      <dgm:spPr/>
      <dgm:t>
        <a:bodyPr/>
        <a:lstStyle/>
        <a:p>
          <a:r>
            <a:rPr lang="en-GB" sz="1800" dirty="0" smtClean="0">
              <a:latin typeface="Cambria Math" panose="02040503050406030204" pitchFamily="18" charset="0"/>
              <a:ea typeface="Cambria Math" panose="02040503050406030204" pitchFamily="18" charset="0"/>
            </a:rPr>
            <a:t>Year 2 and 3</a:t>
          </a:r>
          <a:endParaRPr lang="en-GB" sz="1800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9C60874E-802F-4C38-9F11-6A0B68CD1788}" type="parTrans" cxnId="{3E7FEA89-89EE-4D34-AB51-10226CF0E915}">
      <dgm:prSet/>
      <dgm:spPr/>
      <dgm:t>
        <a:bodyPr/>
        <a:lstStyle/>
        <a:p>
          <a:endParaRPr lang="en-GB"/>
        </a:p>
      </dgm:t>
    </dgm:pt>
    <dgm:pt modelId="{D2FA71F4-08BF-48E1-9218-B36CF8F68A53}" type="sibTrans" cxnId="{3E7FEA89-89EE-4D34-AB51-10226CF0E915}">
      <dgm:prSet/>
      <dgm:spPr/>
      <dgm:t>
        <a:bodyPr/>
        <a:lstStyle/>
        <a:p>
          <a:endParaRPr lang="en-GB"/>
        </a:p>
      </dgm:t>
    </dgm:pt>
    <dgm:pt modelId="{38DBEF86-0427-4F45-872D-37CEA29644C4}">
      <dgm:prSet phldrT="[Text]" custT="1"/>
      <dgm:spPr>
        <a:effectLst>
          <a:glow rad="127000">
            <a:srgbClr val="00B0F0"/>
          </a:glow>
        </a:effectLst>
      </dgm:spPr>
      <dgm:t>
        <a:bodyPr/>
        <a:lstStyle/>
        <a:p>
          <a:r>
            <a:rPr lang="en-GB" sz="1400" dirty="0" smtClean="0"/>
            <a:t>Pharmacology and molecular markers</a:t>
          </a:r>
          <a:endParaRPr lang="en-GB" sz="1400" dirty="0"/>
        </a:p>
      </dgm:t>
    </dgm:pt>
    <dgm:pt modelId="{A9EC16D5-3CC3-46EC-A1D4-75A795BDA2FB}" type="parTrans" cxnId="{683F3CCC-7311-4EE6-B1AC-A97BAED54AF8}">
      <dgm:prSet/>
      <dgm:spPr/>
      <dgm:t>
        <a:bodyPr/>
        <a:lstStyle/>
        <a:p>
          <a:endParaRPr lang="en-GB"/>
        </a:p>
      </dgm:t>
    </dgm:pt>
    <dgm:pt modelId="{F07C49D6-4BBD-481A-965D-5AE295BE2F7D}" type="sibTrans" cxnId="{683F3CCC-7311-4EE6-B1AC-A97BAED54AF8}">
      <dgm:prSet/>
      <dgm:spPr/>
      <dgm:t>
        <a:bodyPr/>
        <a:lstStyle/>
        <a:p>
          <a:endParaRPr lang="en-GB"/>
        </a:p>
      </dgm:t>
    </dgm:pt>
    <dgm:pt modelId="{67827E19-05A6-40F9-927C-61D9EE438C75}">
      <dgm:prSet phldrT="[Text]" custT="1"/>
      <dgm:spPr/>
      <dgm:t>
        <a:bodyPr/>
        <a:lstStyle/>
        <a:p>
          <a:r>
            <a:rPr lang="en-GB" sz="1800" dirty="0" smtClean="0">
              <a:latin typeface="Cambria Math" panose="02040503050406030204" pitchFamily="18" charset="0"/>
              <a:ea typeface="Cambria Math" panose="02040503050406030204" pitchFamily="18" charset="0"/>
            </a:rPr>
            <a:t>Long term possibilities</a:t>
          </a:r>
          <a:endParaRPr lang="en-GB" sz="1800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F86877C9-6E8F-42B6-931D-2EA5ED4FF7BE}" type="parTrans" cxnId="{973BB4BC-D47E-46F5-A2C0-BC526ADDD5A3}">
      <dgm:prSet/>
      <dgm:spPr/>
      <dgm:t>
        <a:bodyPr/>
        <a:lstStyle/>
        <a:p>
          <a:endParaRPr lang="en-GB"/>
        </a:p>
      </dgm:t>
    </dgm:pt>
    <dgm:pt modelId="{280F6AA4-181F-4DFE-AB4F-7A022F55F2C2}" type="sibTrans" cxnId="{973BB4BC-D47E-46F5-A2C0-BC526ADDD5A3}">
      <dgm:prSet/>
      <dgm:spPr/>
      <dgm:t>
        <a:bodyPr/>
        <a:lstStyle/>
        <a:p>
          <a:endParaRPr lang="en-GB"/>
        </a:p>
      </dgm:t>
    </dgm:pt>
    <dgm:pt modelId="{E083CF6D-B35B-4A43-92A8-907948C4E234}">
      <dgm:prSet phldrT="[Text]" custT="1"/>
      <dgm:spPr>
        <a:effectLst>
          <a:glow rad="127000">
            <a:srgbClr val="00B0F0"/>
          </a:glow>
        </a:effectLst>
      </dgm:spPr>
      <dgm:t>
        <a:bodyPr/>
        <a:lstStyle/>
        <a:p>
          <a:r>
            <a:rPr lang="en-GB" sz="1400" dirty="0" smtClean="0"/>
            <a:t>Organoids</a:t>
          </a:r>
          <a:endParaRPr lang="en-GB" sz="1400" dirty="0"/>
        </a:p>
      </dgm:t>
    </dgm:pt>
    <dgm:pt modelId="{DABD9698-C4E8-4138-A87A-B7F82F8E1F91}" type="parTrans" cxnId="{AECEC0E2-AA91-4837-B29B-E1873E752B49}">
      <dgm:prSet/>
      <dgm:spPr/>
      <dgm:t>
        <a:bodyPr/>
        <a:lstStyle/>
        <a:p>
          <a:endParaRPr lang="en-GB"/>
        </a:p>
      </dgm:t>
    </dgm:pt>
    <dgm:pt modelId="{1614E432-A471-43A4-B5F3-15F02D75DF85}" type="sibTrans" cxnId="{AECEC0E2-AA91-4837-B29B-E1873E752B49}">
      <dgm:prSet/>
      <dgm:spPr/>
      <dgm:t>
        <a:bodyPr/>
        <a:lstStyle/>
        <a:p>
          <a:endParaRPr lang="en-GB"/>
        </a:p>
      </dgm:t>
    </dgm:pt>
    <dgm:pt modelId="{08CFC4EC-34D3-4C3D-B101-0A0DB2D6220F}">
      <dgm:prSet/>
      <dgm:spPr>
        <a:effectLst>
          <a:glow rad="127000">
            <a:srgbClr val="00B0F0"/>
          </a:glow>
        </a:effectLst>
      </dgm:spPr>
      <dgm:t>
        <a:bodyPr/>
        <a:lstStyle/>
        <a:p>
          <a:pPr algn="l"/>
          <a:endParaRPr lang="en-GB" sz="700"/>
        </a:p>
      </dgm:t>
    </dgm:pt>
    <dgm:pt modelId="{DF652F8D-84DE-40FF-AA2A-334DD3A743A9}" type="parTrans" cxnId="{F59E9339-87D8-408A-A1FD-0202860B36B0}">
      <dgm:prSet/>
      <dgm:spPr/>
      <dgm:t>
        <a:bodyPr/>
        <a:lstStyle/>
        <a:p>
          <a:endParaRPr lang="en-GB"/>
        </a:p>
      </dgm:t>
    </dgm:pt>
    <dgm:pt modelId="{3F89808F-7B1C-4CDC-AF78-3A3BB2D6B089}" type="sibTrans" cxnId="{F59E9339-87D8-408A-A1FD-0202860B36B0}">
      <dgm:prSet/>
      <dgm:spPr/>
      <dgm:t>
        <a:bodyPr/>
        <a:lstStyle/>
        <a:p>
          <a:endParaRPr lang="en-GB"/>
        </a:p>
      </dgm:t>
    </dgm:pt>
    <dgm:pt modelId="{EBFDB73F-BD70-4739-B880-A13FCD12E221}">
      <dgm:prSet/>
      <dgm:spPr>
        <a:effectLst>
          <a:glow rad="127000">
            <a:srgbClr val="00B0F0"/>
          </a:glow>
        </a:effectLst>
      </dgm:spPr>
      <dgm:t>
        <a:bodyPr/>
        <a:lstStyle/>
        <a:p>
          <a:pPr algn="l"/>
          <a:endParaRPr lang="en-GB" sz="700" dirty="0"/>
        </a:p>
      </dgm:t>
    </dgm:pt>
    <dgm:pt modelId="{58B92C64-918C-4862-BDFB-E414BDFC3435}" type="parTrans" cxnId="{3D5F7483-EFBB-41E5-B54C-54ECF893F776}">
      <dgm:prSet/>
      <dgm:spPr/>
      <dgm:t>
        <a:bodyPr/>
        <a:lstStyle/>
        <a:p>
          <a:endParaRPr lang="en-GB"/>
        </a:p>
      </dgm:t>
    </dgm:pt>
    <dgm:pt modelId="{65AFD577-04C7-4275-9FBA-DA75ADF48379}" type="sibTrans" cxnId="{3D5F7483-EFBB-41E5-B54C-54ECF893F776}">
      <dgm:prSet/>
      <dgm:spPr/>
      <dgm:t>
        <a:bodyPr/>
        <a:lstStyle/>
        <a:p>
          <a:endParaRPr lang="en-GB"/>
        </a:p>
      </dgm:t>
    </dgm:pt>
    <dgm:pt modelId="{F1FFAC73-997B-4D88-B0AF-8D58A3FC3B7F}">
      <dgm:prSet phldrT="[Text]" custT="1"/>
      <dgm:spPr>
        <a:effectLst>
          <a:glow rad="127000">
            <a:srgbClr val="00B0F0"/>
          </a:glow>
        </a:effectLst>
      </dgm:spPr>
      <dgm:t>
        <a:bodyPr/>
        <a:lstStyle/>
        <a:p>
          <a:r>
            <a:rPr lang="en-GB" sz="1400" dirty="0" smtClean="0"/>
            <a:t>Computational Models</a:t>
          </a:r>
          <a:endParaRPr lang="en-GB" sz="1400" dirty="0"/>
        </a:p>
      </dgm:t>
    </dgm:pt>
    <dgm:pt modelId="{16D5C8BE-A59A-4A7D-BC01-4AE1ED0B2AD9}" type="parTrans" cxnId="{330C9F53-C17B-40A7-9973-45BD014A690D}">
      <dgm:prSet/>
      <dgm:spPr/>
      <dgm:t>
        <a:bodyPr/>
        <a:lstStyle/>
        <a:p>
          <a:endParaRPr lang="en-GB"/>
        </a:p>
      </dgm:t>
    </dgm:pt>
    <dgm:pt modelId="{9AA4613F-9C4B-45A2-A5E1-D0AD85C43993}" type="sibTrans" cxnId="{330C9F53-C17B-40A7-9973-45BD014A690D}">
      <dgm:prSet/>
      <dgm:spPr/>
      <dgm:t>
        <a:bodyPr/>
        <a:lstStyle/>
        <a:p>
          <a:endParaRPr lang="en-GB"/>
        </a:p>
      </dgm:t>
    </dgm:pt>
    <dgm:pt modelId="{135C3AA2-CEB7-48D3-822A-A947CC173EA0}">
      <dgm:prSet phldrT="[Text]" custT="1"/>
      <dgm:spPr>
        <a:effectLst>
          <a:glow rad="127000">
            <a:srgbClr val="00B0F0"/>
          </a:glow>
        </a:effectLst>
      </dgm:spPr>
      <dgm:t>
        <a:bodyPr/>
        <a:lstStyle/>
        <a:p>
          <a:pPr algn="l"/>
          <a:r>
            <a:rPr lang="en-GB" sz="1400" dirty="0" smtClean="0"/>
            <a:t>Primary cell culture</a:t>
          </a:r>
          <a:endParaRPr lang="en-GB" sz="1400" dirty="0"/>
        </a:p>
      </dgm:t>
    </dgm:pt>
    <dgm:pt modelId="{22FB42DA-7C08-462A-B722-B6936DFC033D}" type="parTrans" cxnId="{77DF00FF-2B5F-4983-8ACC-84A082389763}">
      <dgm:prSet/>
      <dgm:spPr/>
      <dgm:t>
        <a:bodyPr/>
        <a:lstStyle/>
        <a:p>
          <a:endParaRPr lang="en-GB"/>
        </a:p>
      </dgm:t>
    </dgm:pt>
    <dgm:pt modelId="{6E461E7D-838A-4BBC-A056-ABCA0A177244}" type="sibTrans" cxnId="{77DF00FF-2B5F-4983-8ACC-84A082389763}">
      <dgm:prSet/>
      <dgm:spPr/>
      <dgm:t>
        <a:bodyPr/>
        <a:lstStyle/>
        <a:p>
          <a:endParaRPr lang="en-GB"/>
        </a:p>
      </dgm:t>
    </dgm:pt>
    <dgm:pt modelId="{F46EAAB8-92B2-4793-996E-9298E0B95AC5}">
      <dgm:prSet phldrT="[Text]" custT="1"/>
      <dgm:spPr>
        <a:effectLst>
          <a:glow rad="127000">
            <a:srgbClr val="00B0F0"/>
          </a:glow>
        </a:effectLst>
      </dgm:spPr>
      <dgm:t>
        <a:bodyPr/>
        <a:lstStyle/>
        <a:p>
          <a:r>
            <a:rPr lang="en-GB" sz="1400" dirty="0" smtClean="0"/>
            <a:t>NMDA Receptors</a:t>
          </a:r>
          <a:endParaRPr lang="en-GB" sz="1400" dirty="0"/>
        </a:p>
      </dgm:t>
    </dgm:pt>
    <dgm:pt modelId="{5DE2221B-D0B8-4C86-B504-748F651049E5}" type="parTrans" cxnId="{A74C4F0B-EB28-4D31-9D7B-53DDC34F2ED8}">
      <dgm:prSet/>
      <dgm:spPr/>
      <dgm:t>
        <a:bodyPr/>
        <a:lstStyle/>
        <a:p>
          <a:endParaRPr lang="en-GB"/>
        </a:p>
      </dgm:t>
    </dgm:pt>
    <dgm:pt modelId="{0083864E-7865-490F-A6EB-537753DEF362}" type="sibTrans" cxnId="{A74C4F0B-EB28-4D31-9D7B-53DDC34F2ED8}">
      <dgm:prSet/>
      <dgm:spPr/>
      <dgm:t>
        <a:bodyPr/>
        <a:lstStyle/>
        <a:p>
          <a:endParaRPr lang="en-GB"/>
        </a:p>
      </dgm:t>
    </dgm:pt>
    <dgm:pt modelId="{D80D988A-794D-47B6-B9CC-BEE4DE69463D}">
      <dgm:prSet phldrT="[Text]" custT="1"/>
      <dgm:spPr>
        <a:effectLst>
          <a:glow rad="127000">
            <a:srgbClr val="00B0F0"/>
          </a:glow>
        </a:effectLst>
      </dgm:spPr>
      <dgm:t>
        <a:bodyPr/>
        <a:lstStyle/>
        <a:p>
          <a:r>
            <a:rPr lang="en-GB" sz="1400" dirty="0" smtClean="0"/>
            <a:t>Cortical layering</a:t>
          </a:r>
          <a:endParaRPr lang="en-GB" sz="1400" dirty="0"/>
        </a:p>
      </dgm:t>
    </dgm:pt>
    <dgm:pt modelId="{69610AC5-65CB-4DBD-AC66-76DC3D03E6DE}" type="parTrans" cxnId="{32FC57E5-D135-46F4-A471-9698E9326872}">
      <dgm:prSet/>
      <dgm:spPr/>
      <dgm:t>
        <a:bodyPr/>
        <a:lstStyle/>
        <a:p>
          <a:endParaRPr lang="en-GB"/>
        </a:p>
      </dgm:t>
    </dgm:pt>
    <dgm:pt modelId="{9AA3D798-6D02-47AE-A7E2-E6D79DD81715}" type="sibTrans" cxnId="{32FC57E5-D135-46F4-A471-9698E9326872}">
      <dgm:prSet/>
      <dgm:spPr/>
      <dgm:t>
        <a:bodyPr/>
        <a:lstStyle/>
        <a:p>
          <a:endParaRPr lang="en-GB"/>
        </a:p>
      </dgm:t>
    </dgm:pt>
    <dgm:pt modelId="{2C140EF1-8463-4554-B9C5-499A056FCC4D}">
      <dgm:prSet phldrT="[Text]" custT="1"/>
      <dgm:spPr>
        <a:effectLst>
          <a:glow rad="127000">
            <a:srgbClr val="00B0F0"/>
          </a:glow>
        </a:effectLst>
      </dgm:spPr>
      <dgm:t>
        <a:bodyPr/>
        <a:lstStyle/>
        <a:p>
          <a:r>
            <a:rPr lang="en-GB" sz="1400" dirty="0" smtClean="0"/>
            <a:t>New genetic manipulation</a:t>
          </a:r>
          <a:endParaRPr lang="en-GB" sz="1400" dirty="0"/>
        </a:p>
      </dgm:t>
    </dgm:pt>
    <dgm:pt modelId="{B0745C8A-E8BA-489B-B930-CE74DF85451A}" type="parTrans" cxnId="{DDEDED2F-C0D9-45D1-9396-3B173E3697CA}">
      <dgm:prSet/>
      <dgm:spPr/>
      <dgm:t>
        <a:bodyPr/>
        <a:lstStyle/>
        <a:p>
          <a:endParaRPr lang="en-GB"/>
        </a:p>
      </dgm:t>
    </dgm:pt>
    <dgm:pt modelId="{DD1EFFB6-658D-4FB5-9723-4B63B64AC410}" type="sibTrans" cxnId="{DDEDED2F-C0D9-45D1-9396-3B173E3697CA}">
      <dgm:prSet/>
      <dgm:spPr/>
      <dgm:t>
        <a:bodyPr/>
        <a:lstStyle/>
        <a:p>
          <a:endParaRPr lang="en-GB"/>
        </a:p>
      </dgm:t>
    </dgm:pt>
    <dgm:pt modelId="{A221CEBD-7EB6-438B-9735-77F67697ED15}">
      <dgm:prSet phldrT="[Text]" custT="1"/>
      <dgm:spPr>
        <a:effectLst>
          <a:glow rad="127000">
            <a:srgbClr val="00B0F0"/>
          </a:glow>
        </a:effectLst>
      </dgm:spPr>
      <dgm:t>
        <a:bodyPr/>
        <a:lstStyle/>
        <a:p>
          <a:r>
            <a:rPr lang="en-GB" sz="1400" dirty="0" smtClean="0"/>
            <a:t>Synaptosomes</a:t>
          </a:r>
          <a:endParaRPr lang="en-GB" sz="1400" dirty="0"/>
        </a:p>
      </dgm:t>
    </dgm:pt>
    <dgm:pt modelId="{32C1C683-9A3C-4B3C-B30E-4AD6205FFDFD}" type="parTrans" cxnId="{8EDA80DD-2CBA-4272-B8E1-E5A7E44106F9}">
      <dgm:prSet/>
      <dgm:spPr/>
      <dgm:t>
        <a:bodyPr/>
        <a:lstStyle/>
        <a:p>
          <a:endParaRPr lang="en-GB"/>
        </a:p>
      </dgm:t>
    </dgm:pt>
    <dgm:pt modelId="{6B875756-AE8D-408B-8A70-191A8832AB76}" type="sibTrans" cxnId="{8EDA80DD-2CBA-4272-B8E1-E5A7E44106F9}">
      <dgm:prSet/>
      <dgm:spPr/>
      <dgm:t>
        <a:bodyPr/>
        <a:lstStyle/>
        <a:p>
          <a:endParaRPr lang="en-GB"/>
        </a:p>
      </dgm:t>
    </dgm:pt>
    <dgm:pt modelId="{0E4AF00E-C702-4440-BB52-ABF2C26AC01E}" type="pres">
      <dgm:prSet presAssocID="{6EED1CFC-F49D-44B8-8636-52868B15C9A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781BDA9-94E4-444A-A1FC-306605714243}" type="pres">
      <dgm:prSet presAssocID="{9DCA2834-FDED-4D4D-8C9D-DF1B5A17BC32}" presName="parentLin" presStyleCnt="0"/>
      <dgm:spPr/>
      <dgm:t>
        <a:bodyPr/>
        <a:lstStyle/>
        <a:p>
          <a:endParaRPr lang="en-GB"/>
        </a:p>
      </dgm:t>
    </dgm:pt>
    <dgm:pt modelId="{7CE1B912-D7E1-4329-AEAC-5CB8C3735054}" type="pres">
      <dgm:prSet presAssocID="{9DCA2834-FDED-4D4D-8C9D-DF1B5A17BC32}" presName="parentLeftMargin" presStyleLbl="node1" presStyleIdx="0" presStyleCnt="3"/>
      <dgm:spPr/>
      <dgm:t>
        <a:bodyPr/>
        <a:lstStyle/>
        <a:p>
          <a:endParaRPr lang="en-GB"/>
        </a:p>
      </dgm:t>
    </dgm:pt>
    <dgm:pt modelId="{4207921F-584E-40E1-9693-CE6DA1BD38B5}" type="pres">
      <dgm:prSet presAssocID="{9DCA2834-FDED-4D4D-8C9D-DF1B5A17BC3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EAC0BD-658B-410B-9158-11415ADCE390}" type="pres">
      <dgm:prSet presAssocID="{9DCA2834-FDED-4D4D-8C9D-DF1B5A17BC32}" presName="negativeSpace" presStyleCnt="0"/>
      <dgm:spPr/>
      <dgm:t>
        <a:bodyPr/>
        <a:lstStyle/>
        <a:p>
          <a:endParaRPr lang="en-GB"/>
        </a:p>
      </dgm:t>
    </dgm:pt>
    <dgm:pt modelId="{833FE210-2E5A-4F1E-A242-64FB3C729C7C}" type="pres">
      <dgm:prSet presAssocID="{9DCA2834-FDED-4D4D-8C9D-DF1B5A17BC32}" presName="childText" presStyleLbl="conFgAcc1" presStyleIdx="0" presStyleCnt="3" custScaleY="92490" custLinFactY="4268" custLinFactNeighborX="625" custLinFactNeighborY="10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A960F44-0939-415A-B208-CCF58A71CDDC}" type="pres">
      <dgm:prSet presAssocID="{39E3084B-A69C-4BEA-A86F-257263387765}" presName="spaceBetweenRectangles" presStyleCnt="0"/>
      <dgm:spPr/>
      <dgm:t>
        <a:bodyPr/>
        <a:lstStyle/>
        <a:p>
          <a:endParaRPr lang="en-GB"/>
        </a:p>
      </dgm:t>
    </dgm:pt>
    <dgm:pt modelId="{167EEF83-4961-4086-96FA-7829616A2142}" type="pres">
      <dgm:prSet presAssocID="{BADB7343-F039-4646-8343-92C1BCBC3C8D}" presName="parentLin" presStyleCnt="0"/>
      <dgm:spPr/>
      <dgm:t>
        <a:bodyPr/>
        <a:lstStyle/>
        <a:p>
          <a:endParaRPr lang="en-GB"/>
        </a:p>
      </dgm:t>
    </dgm:pt>
    <dgm:pt modelId="{49E1DD60-2493-4AEC-9FEE-EAD3B41098C0}" type="pres">
      <dgm:prSet presAssocID="{BADB7343-F039-4646-8343-92C1BCBC3C8D}" presName="parentLeftMargin" presStyleLbl="node1" presStyleIdx="0" presStyleCnt="3"/>
      <dgm:spPr/>
      <dgm:t>
        <a:bodyPr/>
        <a:lstStyle/>
        <a:p>
          <a:endParaRPr lang="en-GB"/>
        </a:p>
      </dgm:t>
    </dgm:pt>
    <dgm:pt modelId="{CDC54A39-619C-4A4A-BB1C-7A5194091066}" type="pres">
      <dgm:prSet presAssocID="{BADB7343-F039-4646-8343-92C1BCBC3C8D}" presName="parentText" presStyleLbl="node1" presStyleIdx="1" presStyleCnt="3" custLinFactNeighborX="-6250" custLinFactNeighborY="-2490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D49DA07-1358-49E2-B868-0137F8EBE5A3}" type="pres">
      <dgm:prSet presAssocID="{BADB7343-F039-4646-8343-92C1BCBC3C8D}" presName="negativeSpace" presStyleCnt="0"/>
      <dgm:spPr/>
      <dgm:t>
        <a:bodyPr/>
        <a:lstStyle/>
        <a:p>
          <a:endParaRPr lang="en-GB"/>
        </a:p>
      </dgm:t>
    </dgm:pt>
    <dgm:pt modelId="{08419ECB-F480-4429-BA9D-6CEDA9825F97}" type="pres">
      <dgm:prSet presAssocID="{BADB7343-F039-4646-8343-92C1BCBC3C8D}" presName="childText" presStyleLbl="conFgAcc1" presStyleIdx="1" presStyleCnt="3" custScaleY="130108" custLinFactNeighborX="-313" custLinFactNeighborY="1456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38631D6-9FFF-410F-B784-C20CDE2C112F}" type="pres">
      <dgm:prSet presAssocID="{D2FA71F4-08BF-48E1-9218-B36CF8F68A53}" presName="spaceBetweenRectangles" presStyleCnt="0"/>
      <dgm:spPr/>
      <dgm:t>
        <a:bodyPr/>
        <a:lstStyle/>
        <a:p>
          <a:endParaRPr lang="en-GB"/>
        </a:p>
      </dgm:t>
    </dgm:pt>
    <dgm:pt modelId="{5CA86D57-4012-4D03-AE8E-7006BF4AF4B7}" type="pres">
      <dgm:prSet presAssocID="{67827E19-05A6-40F9-927C-61D9EE438C75}" presName="parentLin" presStyleCnt="0"/>
      <dgm:spPr/>
      <dgm:t>
        <a:bodyPr/>
        <a:lstStyle/>
        <a:p>
          <a:endParaRPr lang="en-GB"/>
        </a:p>
      </dgm:t>
    </dgm:pt>
    <dgm:pt modelId="{934E9D98-72A9-4BA1-98A5-3CC6B7E8D2D8}" type="pres">
      <dgm:prSet presAssocID="{67827E19-05A6-40F9-927C-61D9EE438C75}" presName="parentLeftMargin" presStyleLbl="node1" presStyleIdx="1" presStyleCnt="3"/>
      <dgm:spPr/>
      <dgm:t>
        <a:bodyPr/>
        <a:lstStyle/>
        <a:p>
          <a:endParaRPr lang="en-GB"/>
        </a:p>
      </dgm:t>
    </dgm:pt>
    <dgm:pt modelId="{3AE21FBD-E3B2-4F61-A038-0D0A8E152ED3}" type="pres">
      <dgm:prSet presAssocID="{67827E19-05A6-40F9-927C-61D9EE438C75}" presName="parentText" presStyleLbl="node1" presStyleIdx="2" presStyleCnt="3" custLinFactNeighborX="9375" custLinFactNeighborY="-53145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7B03F4D-EB4B-4825-A338-54255EFCBD8A}" type="pres">
      <dgm:prSet presAssocID="{67827E19-05A6-40F9-927C-61D9EE438C75}" presName="negativeSpace" presStyleCnt="0"/>
      <dgm:spPr/>
      <dgm:t>
        <a:bodyPr/>
        <a:lstStyle/>
        <a:p>
          <a:endParaRPr lang="en-GB"/>
        </a:p>
      </dgm:t>
    </dgm:pt>
    <dgm:pt modelId="{257C9D96-7F47-4E61-85CA-C6A518F3461C}" type="pres">
      <dgm:prSet presAssocID="{67827E19-05A6-40F9-927C-61D9EE438C75}" presName="childText" presStyleLbl="conFgAcc1" presStyleIdx="2" presStyleCnt="3" custScaleY="1788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DFE05E-FA3A-4240-B34C-5286CB564787}" type="presOf" srcId="{EBFDB73F-BD70-4739-B880-A13FCD12E221}" destId="{833FE210-2E5A-4F1E-A242-64FB3C729C7C}" srcOrd="0" destOrd="2" presId="urn:microsoft.com/office/officeart/2005/8/layout/list1"/>
    <dgm:cxn modelId="{01F91E6C-55A1-4912-AA22-39508C24199C}" type="presOf" srcId="{67827E19-05A6-40F9-927C-61D9EE438C75}" destId="{934E9D98-72A9-4BA1-98A5-3CC6B7E8D2D8}" srcOrd="0" destOrd="0" presId="urn:microsoft.com/office/officeart/2005/8/layout/list1"/>
    <dgm:cxn modelId="{82931BE8-4A2F-43EE-B85B-1F964BF57F5B}" type="presOf" srcId="{E083CF6D-B35B-4A43-92A8-907948C4E234}" destId="{257C9D96-7F47-4E61-85CA-C6A518F3461C}" srcOrd="0" destOrd="1" presId="urn:microsoft.com/office/officeart/2005/8/layout/list1"/>
    <dgm:cxn modelId="{77DF00FF-2B5F-4983-8ACC-84A082389763}" srcId="{9DCA2834-FDED-4D4D-8C9D-DF1B5A17BC32}" destId="{135C3AA2-CEB7-48D3-822A-A947CC173EA0}" srcOrd="1" destOrd="0" parTransId="{22FB42DA-7C08-462A-B722-B6936DFC033D}" sibTransId="{6E461E7D-838A-4BBC-A056-ABCA0A177244}"/>
    <dgm:cxn modelId="{10AA8713-2566-4DDB-80FB-CF3451677809}" srcId="{6EED1CFC-F49D-44B8-8636-52868B15C9A6}" destId="{9DCA2834-FDED-4D4D-8C9D-DF1B5A17BC32}" srcOrd="0" destOrd="0" parTransId="{ECA4C154-0704-4AFA-88BE-D4F6600CFB42}" sibTransId="{39E3084B-A69C-4BEA-A86F-257263387765}"/>
    <dgm:cxn modelId="{655B995A-A4F0-4BB1-89CA-F7A7FCD362D4}" type="presOf" srcId="{9DCA2834-FDED-4D4D-8C9D-DF1B5A17BC32}" destId="{4207921F-584E-40E1-9693-CE6DA1BD38B5}" srcOrd="1" destOrd="0" presId="urn:microsoft.com/office/officeart/2005/8/layout/list1"/>
    <dgm:cxn modelId="{B645A156-57B8-4030-8935-3D69395CBC0D}" type="presOf" srcId="{3B94F98F-DC42-4236-A7FD-EC1FB53E08C8}" destId="{833FE210-2E5A-4F1E-A242-64FB3C729C7C}" srcOrd="0" destOrd="0" presId="urn:microsoft.com/office/officeart/2005/8/layout/list1"/>
    <dgm:cxn modelId="{AECEC0E2-AA91-4837-B29B-E1873E752B49}" srcId="{67827E19-05A6-40F9-927C-61D9EE438C75}" destId="{E083CF6D-B35B-4A43-92A8-907948C4E234}" srcOrd="1" destOrd="0" parTransId="{DABD9698-C4E8-4138-A87A-B7F82F8E1F91}" sibTransId="{1614E432-A471-43A4-B5F3-15F02D75DF85}"/>
    <dgm:cxn modelId="{212246B4-90D0-4DE7-B65F-CF4B3C24CCDF}" type="presOf" srcId="{135C3AA2-CEB7-48D3-822A-A947CC173EA0}" destId="{833FE210-2E5A-4F1E-A242-64FB3C729C7C}" srcOrd="0" destOrd="1" presId="urn:microsoft.com/office/officeart/2005/8/layout/list1"/>
    <dgm:cxn modelId="{78AA5221-158A-48E3-A7B1-C575BAC81FF0}" type="presOf" srcId="{BADB7343-F039-4646-8343-92C1BCBC3C8D}" destId="{49E1DD60-2493-4AEC-9FEE-EAD3B41098C0}" srcOrd="0" destOrd="0" presId="urn:microsoft.com/office/officeart/2005/8/layout/list1"/>
    <dgm:cxn modelId="{2A50E30D-FD81-459E-8019-47E93789CFF0}" type="presOf" srcId="{2C140EF1-8463-4554-B9C5-499A056FCC4D}" destId="{08419ECB-F480-4429-BA9D-6CEDA9825F97}" srcOrd="0" destOrd="0" presId="urn:microsoft.com/office/officeart/2005/8/layout/list1"/>
    <dgm:cxn modelId="{32FC57E5-D135-46F4-A471-9698E9326872}" srcId="{BADB7343-F039-4646-8343-92C1BCBC3C8D}" destId="{D80D988A-794D-47B6-B9CC-BEE4DE69463D}" srcOrd="2" destOrd="0" parTransId="{69610AC5-65CB-4DBD-AC66-76DC3D03E6DE}" sibTransId="{9AA3D798-6D02-47AE-A7E2-E6D79DD81715}"/>
    <dgm:cxn modelId="{973BB4BC-D47E-46F5-A2C0-BC526ADDD5A3}" srcId="{6EED1CFC-F49D-44B8-8636-52868B15C9A6}" destId="{67827E19-05A6-40F9-927C-61D9EE438C75}" srcOrd="2" destOrd="0" parTransId="{F86877C9-6E8F-42B6-931D-2EA5ED4FF7BE}" sibTransId="{280F6AA4-181F-4DFE-AB4F-7A022F55F2C2}"/>
    <dgm:cxn modelId="{46002F3E-8902-4A3D-A834-01BACAC5AC27}" srcId="{9DCA2834-FDED-4D4D-8C9D-DF1B5A17BC32}" destId="{3B94F98F-DC42-4236-A7FD-EC1FB53E08C8}" srcOrd="0" destOrd="0" parTransId="{1275E196-AD1E-4BED-8B3B-95A89333908B}" sibTransId="{A5DF2FCD-B674-4620-B203-70AF3A0F708B}"/>
    <dgm:cxn modelId="{160358DF-5E22-4D96-AA09-AF99E7779F69}" type="presOf" srcId="{D80D988A-794D-47B6-B9CC-BEE4DE69463D}" destId="{08419ECB-F480-4429-BA9D-6CEDA9825F97}" srcOrd="0" destOrd="2" presId="urn:microsoft.com/office/officeart/2005/8/layout/list1"/>
    <dgm:cxn modelId="{AA4450A6-5926-478D-95AA-3364CD47260A}" type="presOf" srcId="{38DBEF86-0427-4F45-872D-37CEA29644C4}" destId="{08419ECB-F480-4429-BA9D-6CEDA9825F97}" srcOrd="0" destOrd="1" presId="urn:microsoft.com/office/officeart/2005/8/layout/list1"/>
    <dgm:cxn modelId="{02A61B72-03CE-4943-A169-6BEFEF775ACE}" type="presOf" srcId="{A221CEBD-7EB6-438B-9735-77F67697ED15}" destId="{257C9D96-7F47-4E61-85CA-C6A518F3461C}" srcOrd="0" destOrd="0" presId="urn:microsoft.com/office/officeart/2005/8/layout/list1"/>
    <dgm:cxn modelId="{330C9F53-C17B-40A7-9973-45BD014A690D}" srcId="{67827E19-05A6-40F9-927C-61D9EE438C75}" destId="{F1FFAC73-997B-4D88-B0AF-8D58A3FC3B7F}" srcOrd="2" destOrd="0" parTransId="{16D5C8BE-A59A-4A7D-BC01-4AE1ED0B2AD9}" sibTransId="{9AA4613F-9C4B-45A2-A5E1-D0AD85C43993}"/>
    <dgm:cxn modelId="{A74C4F0B-EB28-4D31-9D7B-53DDC34F2ED8}" srcId="{BADB7343-F039-4646-8343-92C1BCBC3C8D}" destId="{F46EAAB8-92B2-4793-996E-9298E0B95AC5}" srcOrd="3" destOrd="0" parTransId="{5DE2221B-D0B8-4C86-B504-748F651049E5}" sibTransId="{0083864E-7865-490F-A6EB-537753DEF362}"/>
    <dgm:cxn modelId="{F59E9339-87D8-408A-A1FD-0202860B36B0}" srcId="{9DCA2834-FDED-4D4D-8C9D-DF1B5A17BC32}" destId="{08CFC4EC-34D3-4C3D-B101-0A0DB2D6220F}" srcOrd="3" destOrd="0" parTransId="{DF652F8D-84DE-40FF-AA2A-334DD3A743A9}" sibTransId="{3F89808F-7B1C-4CDC-AF78-3A3BB2D6B089}"/>
    <dgm:cxn modelId="{ED888AC1-6A15-4814-B38F-C6B1671DE749}" type="presOf" srcId="{BADB7343-F039-4646-8343-92C1BCBC3C8D}" destId="{CDC54A39-619C-4A4A-BB1C-7A5194091066}" srcOrd="1" destOrd="0" presId="urn:microsoft.com/office/officeart/2005/8/layout/list1"/>
    <dgm:cxn modelId="{3E7FEA89-89EE-4D34-AB51-10226CF0E915}" srcId="{6EED1CFC-F49D-44B8-8636-52868B15C9A6}" destId="{BADB7343-F039-4646-8343-92C1BCBC3C8D}" srcOrd="1" destOrd="0" parTransId="{9C60874E-802F-4C38-9F11-6A0B68CD1788}" sibTransId="{D2FA71F4-08BF-48E1-9218-B36CF8F68A53}"/>
    <dgm:cxn modelId="{7713BB67-3947-4002-9EE4-E6D2998154EF}" type="presOf" srcId="{6EED1CFC-F49D-44B8-8636-52868B15C9A6}" destId="{0E4AF00E-C702-4440-BB52-ABF2C26AC01E}" srcOrd="0" destOrd="0" presId="urn:microsoft.com/office/officeart/2005/8/layout/list1"/>
    <dgm:cxn modelId="{DDEDED2F-C0D9-45D1-9396-3B173E3697CA}" srcId="{BADB7343-F039-4646-8343-92C1BCBC3C8D}" destId="{2C140EF1-8463-4554-B9C5-499A056FCC4D}" srcOrd="0" destOrd="0" parTransId="{B0745C8A-E8BA-489B-B930-CE74DF85451A}" sibTransId="{DD1EFFB6-658D-4FB5-9723-4B63B64AC410}"/>
    <dgm:cxn modelId="{683F3CCC-7311-4EE6-B1AC-A97BAED54AF8}" srcId="{BADB7343-F039-4646-8343-92C1BCBC3C8D}" destId="{38DBEF86-0427-4F45-872D-37CEA29644C4}" srcOrd="1" destOrd="0" parTransId="{A9EC16D5-3CC3-46EC-A1D4-75A795BDA2FB}" sibTransId="{F07C49D6-4BBD-481A-965D-5AE295BE2F7D}"/>
    <dgm:cxn modelId="{8EDA80DD-2CBA-4272-B8E1-E5A7E44106F9}" srcId="{67827E19-05A6-40F9-927C-61D9EE438C75}" destId="{A221CEBD-7EB6-438B-9735-77F67697ED15}" srcOrd="0" destOrd="0" parTransId="{32C1C683-9A3C-4B3C-B30E-4AD6205FFDFD}" sibTransId="{6B875756-AE8D-408B-8A70-191A8832AB76}"/>
    <dgm:cxn modelId="{3E8D5536-74EC-4AB9-8B80-3EB8CEC2121F}" type="presOf" srcId="{67827E19-05A6-40F9-927C-61D9EE438C75}" destId="{3AE21FBD-E3B2-4F61-A038-0D0A8E152ED3}" srcOrd="1" destOrd="0" presId="urn:microsoft.com/office/officeart/2005/8/layout/list1"/>
    <dgm:cxn modelId="{CDF1C736-0943-47AD-8B4A-7B4B845573E1}" type="presOf" srcId="{9DCA2834-FDED-4D4D-8C9D-DF1B5A17BC32}" destId="{7CE1B912-D7E1-4329-AEAC-5CB8C3735054}" srcOrd="0" destOrd="0" presId="urn:microsoft.com/office/officeart/2005/8/layout/list1"/>
    <dgm:cxn modelId="{3D5F7483-EFBB-41E5-B54C-54ECF893F776}" srcId="{9DCA2834-FDED-4D4D-8C9D-DF1B5A17BC32}" destId="{EBFDB73F-BD70-4739-B880-A13FCD12E221}" srcOrd="2" destOrd="0" parTransId="{58B92C64-918C-4862-BDFB-E414BDFC3435}" sibTransId="{65AFD577-04C7-4275-9FBA-DA75ADF48379}"/>
    <dgm:cxn modelId="{2A35A1CD-9D64-48B6-996B-58663C8D2480}" type="presOf" srcId="{F1FFAC73-997B-4D88-B0AF-8D58A3FC3B7F}" destId="{257C9D96-7F47-4E61-85CA-C6A518F3461C}" srcOrd="0" destOrd="2" presId="urn:microsoft.com/office/officeart/2005/8/layout/list1"/>
    <dgm:cxn modelId="{D5864AF7-55E5-4E58-96C8-D88EF8B9AED7}" type="presOf" srcId="{F46EAAB8-92B2-4793-996E-9298E0B95AC5}" destId="{08419ECB-F480-4429-BA9D-6CEDA9825F97}" srcOrd="0" destOrd="3" presId="urn:microsoft.com/office/officeart/2005/8/layout/list1"/>
    <dgm:cxn modelId="{5E5555DC-0086-4B73-91B3-784760B1BE06}" type="presOf" srcId="{08CFC4EC-34D3-4C3D-B101-0A0DB2D6220F}" destId="{833FE210-2E5A-4F1E-A242-64FB3C729C7C}" srcOrd="0" destOrd="3" presId="urn:microsoft.com/office/officeart/2005/8/layout/list1"/>
    <dgm:cxn modelId="{F08C1582-9883-4CE8-BF99-3CC0592A8114}" type="presParOf" srcId="{0E4AF00E-C702-4440-BB52-ABF2C26AC01E}" destId="{D781BDA9-94E4-444A-A1FC-306605714243}" srcOrd="0" destOrd="0" presId="urn:microsoft.com/office/officeart/2005/8/layout/list1"/>
    <dgm:cxn modelId="{7A77B9A4-AB6C-42C6-A984-C1666327042B}" type="presParOf" srcId="{D781BDA9-94E4-444A-A1FC-306605714243}" destId="{7CE1B912-D7E1-4329-AEAC-5CB8C3735054}" srcOrd="0" destOrd="0" presId="urn:microsoft.com/office/officeart/2005/8/layout/list1"/>
    <dgm:cxn modelId="{8D6C1CC4-A13D-4818-8C4C-4DA3F4ED08A9}" type="presParOf" srcId="{D781BDA9-94E4-444A-A1FC-306605714243}" destId="{4207921F-584E-40E1-9693-CE6DA1BD38B5}" srcOrd="1" destOrd="0" presId="urn:microsoft.com/office/officeart/2005/8/layout/list1"/>
    <dgm:cxn modelId="{3C941FAC-EEDD-46A3-8D6E-94678ED614F4}" type="presParOf" srcId="{0E4AF00E-C702-4440-BB52-ABF2C26AC01E}" destId="{48EAC0BD-658B-410B-9158-11415ADCE390}" srcOrd="1" destOrd="0" presId="urn:microsoft.com/office/officeart/2005/8/layout/list1"/>
    <dgm:cxn modelId="{51270B9D-215D-42EC-B22C-8BF20F7E8824}" type="presParOf" srcId="{0E4AF00E-C702-4440-BB52-ABF2C26AC01E}" destId="{833FE210-2E5A-4F1E-A242-64FB3C729C7C}" srcOrd="2" destOrd="0" presId="urn:microsoft.com/office/officeart/2005/8/layout/list1"/>
    <dgm:cxn modelId="{89556C21-8BA0-4154-AC4A-0BC368466AEE}" type="presParOf" srcId="{0E4AF00E-C702-4440-BB52-ABF2C26AC01E}" destId="{BA960F44-0939-415A-B208-CCF58A71CDDC}" srcOrd="3" destOrd="0" presId="urn:microsoft.com/office/officeart/2005/8/layout/list1"/>
    <dgm:cxn modelId="{793022A8-EAAA-4361-8ED0-9E9CE04038B5}" type="presParOf" srcId="{0E4AF00E-C702-4440-BB52-ABF2C26AC01E}" destId="{167EEF83-4961-4086-96FA-7829616A2142}" srcOrd="4" destOrd="0" presId="urn:microsoft.com/office/officeart/2005/8/layout/list1"/>
    <dgm:cxn modelId="{7DB431EA-F8EB-4FE4-AC20-A8BF334E9241}" type="presParOf" srcId="{167EEF83-4961-4086-96FA-7829616A2142}" destId="{49E1DD60-2493-4AEC-9FEE-EAD3B41098C0}" srcOrd="0" destOrd="0" presId="urn:microsoft.com/office/officeart/2005/8/layout/list1"/>
    <dgm:cxn modelId="{1F5D0173-415A-43F8-9CBB-CB2047D656EF}" type="presParOf" srcId="{167EEF83-4961-4086-96FA-7829616A2142}" destId="{CDC54A39-619C-4A4A-BB1C-7A5194091066}" srcOrd="1" destOrd="0" presId="urn:microsoft.com/office/officeart/2005/8/layout/list1"/>
    <dgm:cxn modelId="{306CDC98-DCC9-4327-8D48-7401C22B81C0}" type="presParOf" srcId="{0E4AF00E-C702-4440-BB52-ABF2C26AC01E}" destId="{DD49DA07-1358-49E2-B868-0137F8EBE5A3}" srcOrd="5" destOrd="0" presId="urn:microsoft.com/office/officeart/2005/8/layout/list1"/>
    <dgm:cxn modelId="{60C11805-CA90-4239-A062-4A22468C245D}" type="presParOf" srcId="{0E4AF00E-C702-4440-BB52-ABF2C26AC01E}" destId="{08419ECB-F480-4429-BA9D-6CEDA9825F97}" srcOrd="6" destOrd="0" presId="urn:microsoft.com/office/officeart/2005/8/layout/list1"/>
    <dgm:cxn modelId="{7FDBE543-8799-420D-ADF6-72F7E4FB07B7}" type="presParOf" srcId="{0E4AF00E-C702-4440-BB52-ABF2C26AC01E}" destId="{538631D6-9FFF-410F-B784-C20CDE2C112F}" srcOrd="7" destOrd="0" presId="urn:microsoft.com/office/officeart/2005/8/layout/list1"/>
    <dgm:cxn modelId="{F3F69089-0DF2-4250-BE9B-00450738EEA7}" type="presParOf" srcId="{0E4AF00E-C702-4440-BB52-ABF2C26AC01E}" destId="{5CA86D57-4012-4D03-AE8E-7006BF4AF4B7}" srcOrd="8" destOrd="0" presId="urn:microsoft.com/office/officeart/2005/8/layout/list1"/>
    <dgm:cxn modelId="{928E2BC3-5AA2-481D-A0D6-AF1BE0AA2298}" type="presParOf" srcId="{5CA86D57-4012-4D03-AE8E-7006BF4AF4B7}" destId="{934E9D98-72A9-4BA1-98A5-3CC6B7E8D2D8}" srcOrd="0" destOrd="0" presId="urn:microsoft.com/office/officeart/2005/8/layout/list1"/>
    <dgm:cxn modelId="{CD04B426-E26C-4E61-B13A-A43E38365785}" type="presParOf" srcId="{5CA86D57-4012-4D03-AE8E-7006BF4AF4B7}" destId="{3AE21FBD-E3B2-4F61-A038-0D0A8E152ED3}" srcOrd="1" destOrd="0" presId="urn:microsoft.com/office/officeart/2005/8/layout/list1"/>
    <dgm:cxn modelId="{470B5366-FF97-4210-887B-355DAD8D3EFA}" type="presParOf" srcId="{0E4AF00E-C702-4440-BB52-ABF2C26AC01E}" destId="{F7B03F4D-EB4B-4825-A338-54255EFCBD8A}" srcOrd="9" destOrd="0" presId="urn:microsoft.com/office/officeart/2005/8/layout/list1"/>
    <dgm:cxn modelId="{A7E96EF4-8E1F-4B2B-8EDA-56AB9B838040}" type="presParOf" srcId="{0E4AF00E-C702-4440-BB52-ABF2C26AC01E}" destId="{257C9D96-7F47-4E61-85CA-C6A518F3461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FE210-2E5A-4F1E-A242-64FB3C729C7C}">
      <dsp:nvSpPr>
        <dsp:cNvPr id="0" name=""/>
        <dsp:cNvSpPr/>
      </dsp:nvSpPr>
      <dsp:spPr>
        <a:xfrm>
          <a:off x="0" y="307558"/>
          <a:ext cx="7556500" cy="9293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glow rad="127000">
            <a:srgbClr val="00B0F0"/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468" tIns="145796" rIns="5864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Complete Pilot Datasets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Primary cell culture</a:t>
          </a:r>
          <a:endParaRPr lang="en-GB" sz="14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700" kern="1200"/>
        </a:p>
      </dsp:txBody>
      <dsp:txXfrm>
        <a:off x="0" y="307558"/>
        <a:ext cx="7556500" cy="929385"/>
      </dsp:txXfrm>
    </dsp:sp>
    <dsp:sp modelId="{4207921F-584E-40E1-9693-CE6DA1BD38B5}">
      <dsp:nvSpPr>
        <dsp:cNvPr id="0" name=""/>
        <dsp:cNvSpPr/>
      </dsp:nvSpPr>
      <dsp:spPr>
        <a:xfrm>
          <a:off x="377825" y="42911"/>
          <a:ext cx="5289550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932" tIns="0" rIns="19993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>
              <a:latin typeface="Cambria Math" panose="02040503050406030204" pitchFamily="18" charset="0"/>
              <a:ea typeface="Cambria Math" panose="02040503050406030204" pitchFamily="18" charset="0"/>
            </a:rPr>
            <a:t>Immediate – 3 Months</a:t>
          </a:r>
          <a:endParaRPr lang="en-GB" sz="18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393677" y="58763"/>
        <a:ext cx="5257846" cy="293016"/>
      </dsp:txXfrm>
    </dsp:sp>
    <dsp:sp modelId="{08419ECB-F480-4429-BA9D-6CEDA9825F97}">
      <dsp:nvSpPr>
        <dsp:cNvPr id="0" name=""/>
        <dsp:cNvSpPr/>
      </dsp:nvSpPr>
      <dsp:spPr>
        <a:xfrm>
          <a:off x="0" y="1365067"/>
          <a:ext cx="7556500" cy="15778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glow rad="127000">
            <a:srgbClr val="00B0F0"/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468" tIns="145796" rIns="5864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New genetic manipulation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Pharmacology and molecular markers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Cortical layering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NMDA Receptors</a:t>
          </a:r>
          <a:endParaRPr lang="en-GB" sz="1400" kern="1200" dirty="0"/>
        </a:p>
      </dsp:txBody>
      <dsp:txXfrm>
        <a:off x="0" y="1365067"/>
        <a:ext cx="7556500" cy="1577884"/>
      </dsp:txXfrm>
    </dsp:sp>
    <dsp:sp modelId="{CDC54A39-619C-4A4A-BB1C-7A5194091066}">
      <dsp:nvSpPr>
        <dsp:cNvPr id="0" name=""/>
        <dsp:cNvSpPr/>
      </dsp:nvSpPr>
      <dsp:spPr>
        <a:xfrm>
          <a:off x="354210" y="1113179"/>
          <a:ext cx="5289550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932" tIns="0" rIns="19993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>
              <a:latin typeface="Cambria Math" panose="02040503050406030204" pitchFamily="18" charset="0"/>
              <a:ea typeface="Cambria Math" panose="02040503050406030204" pitchFamily="18" charset="0"/>
            </a:rPr>
            <a:t>Year 2 and 3</a:t>
          </a:r>
          <a:endParaRPr lang="en-GB" sz="18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370062" y="1129031"/>
        <a:ext cx="5257846" cy="293016"/>
      </dsp:txXfrm>
    </dsp:sp>
    <dsp:sp modelId="{257C9D96-7F47-4E61-85CA-C6A518F3461C}">
      <dsp:nvSpPr>
        <dsp:cNvPr id="0" name=""/>
        <dsp:cNvSpPr/>
      </dsp:nvSpPr>
      <dsp:spPr>
        <a:xfrm>
          <a:off x="0" y="3156061"/>
          <a:ext cx="7556500" cy="17656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glow rad="127000">
            <a:srgbClr val="00B0F0"/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468" tIns="145796" rIns="5864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Synaptosomes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Organoids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Computational Models</a:t>
          </a:r>
          <a:endParaRPr lang="en-GB" sz="1400" kern="1200" dirty="0"/>
        </a:p>
      </dsp:txBody>
      <dsp:txXfrm>
        <a:off x="0" y="3156061"/>
        <a:ext cx="7556500" cy="1765694"/>
      </dsp:txXfrm>
    </dsp:sp>
    <dsp:sp modelId="{3AE21FBD-E3B2-4F61-A038-0D0A8E152ED3}">
      <dsp:nvSpPr>
        <dsp:cNvPr id="0" name=""/>
        <dsp:cNvSpPr/>
      </dsp:nvSpPr>
      <dsp:spPr>
        <a:xfrm>
          <a:off x="413246" y="2821129"/>
          <a:ext cx="5289550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932" tIns="0" rIns="19993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>
              <a:latin typeface="Cambria Math" panose="02040503050406030204" pitchFamily="18" charset="0"/>
              <a:ea typeface="Cambria Math" panose="02040503050406030204" pitchFamily="18" charset="0"/>
            </a:rPr>
            <a:t>Long term possibilities</a:t>
          </a:r>
          <a:endParaRPr lang="en-GB" sz="18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429098" y="2836981"/>
        <a:ext cx="5257846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5053"/>
          </a:xfrm>
          <a:prstGeom prst="rect">
            <a:avLst/>
          </a:prstGeom>
        </p:spPr>
        <p:txBody>
          <a:bodyPr vert="horz" lIns="90992" tIns="45496" rIns="90992" bIns="45496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32" y="0"/>
            <a:ext cx="2945660" cy="495053"/>
          </a:xfrm>
          <a:prstGeom prst="rect">
            <a:avLst/>
          </a:prstGeom>
        </p:spPr>
        <p:txBody>
          <a:bodyPr vert="horz" lIns="90992" tIns="45496" rIns="90992" bIns="45496" rtlCol="0"/>
          <a:lstStyle>
            <a:lvl1pPr algn="r">
              <a:defRPr sz="1200"/>
            </a:lvl1pPr>
          </a:lstStyle>
          <a:p>
            <a:fld id="{C3C9BF76-791A-4FC9-9B62-C2181DEA91B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9198"/>
            <a:ext cx="2945660" cy="495053"/>
          </a:xfrm>
          <a:prstGeom prst="rect">
            <a:avLst/>
          </a:prstGeom>
        </p:spPr>
        <p:txBody>
          <a:bodyPr vert="horz" lIns="90992" tIns="45496" rIns="90992" bIns="45496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32" y="9379198"/>
            <a:ext cx="2945660" cy="495053"/>
          </a:xfrm>
          <a:prstGeom prst="rect">
            <a:avLst/>
          </a:prstGeom>
        </p:spPr>
        <p:txBody>
          <a:bodyPr vert="horz" lIns="90992" tIns="45496" rIns="90992" bIns="45496" rtlCol="0" anchor="b"/>
          <a:lstStyle>
            <a:lvl1pPr algn="r">
              <a:defRPr sz="1200"/>
            </a:lvl1pPr>
          </a:lstStyle>
          <a:p>
            <a:fld id="{67A28493-A908-4A78-9D57-F5A400343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2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53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165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222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059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9980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433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4257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9831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851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042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29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4548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4373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893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961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39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937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94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08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16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944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36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1412B-7419-4D97-92BD-A183C9D690F9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5F947-7F4B-4CC4-8929-AC8280E8A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81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63228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-402773"/>
            <a:ext cx="7505701" cy="7505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6170" y="0"/>
            <a:ext cx="72553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Developmental Biology Meeting  </a:t>
            </a:r>
          </a:p>
          <a:p>
            <a:pPr algn="ctr"/>
            <a:r>
              <a:rPr lang="en-GB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Pax6 and Cortical Cell Specification</a:t>
            </a:r>
          </a:p>
          <a:p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43258" y="212271"/>
            <a:ext cx="5638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Acknowledgments</a:t>
            </a:r>
          </a:p>
          <a:p>
            <a:endParaRPr lang="en-GB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Michael Daw</a:t>
            </a:r>
          </a:p>
          <a:p>
            <a:r>
              <a:rPr lang="en-GB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Prof.</a:t>
            </a:r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Dave Price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Martine Manuel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Melanie Stefan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</a:t>
            </a:r>
            <a:r>
              <a:rPr lang="en-GB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Soham</a:t>
            </a:r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Mitra</a:t>
            </a:r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Sean McKay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Mike </a:t>
            </a:r>
            <a:r>
              <a:rPr lang="en-GB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Molinek</a:t>
            </a:r>
            <a:endParaRPr lang="en-GB" i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Adam Jackson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Laura Oliveira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Rita </a:t>
            </a:r>
            <a:r>
              <a:rPr lang="en-GB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Loureiro</a:t>
            </a:r>
            <a:endParaRPr lang="en-GB" i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Sarah Tennant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Jonny Marshall</a:t>
            </a:r>
          </a:p>
          <a:p>
            <a:r>
              <a:rPr lang="en-GB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Zrinko</a:t>
            </a:r>
            <a:endParaRPr lang="en-GB" i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Kai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6171" y="5022723"/>
            <a:ext cx="72553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19 January 2018</a:t>
            </a:r>
          </a:p>
          <a:p>
            <a:pPr algn="ctr"/>
            <a:endParaRPr lang="en-GB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GB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Tiago</a:t>
            </a:r>
          </a:p>
          <a:p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14160" y="6164159"/>
            <a:ext cx="602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Centre for Discovery Brain Sciences – Daw/Price Lab</a:t>
            </a:r>
            <a:endParaRPr lang="en-GB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4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8171" y="2890157"/>
            <a:ext cx="8850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i="1" dirty="0" smtClean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#NOT ALL PROGENITORS</a:t>
            </a:r>
            <a:endParaRPr lang="en-GB" sz="6000" i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68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0053" y="381315"/>
            <a:ext cx="104775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LoxP-Cre Recombinase Genetic Manipulation II</a:t>
            </a:r>
          </a:p>
          <a:p>
            <a:pPr algn="ctr"/>
            <a:endParaRPr lang="en-GB" b="1" dirty="0" smtClean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9267" y="2155807"/>
            <a:ext cx="11384642" cy="2628763"/>
            <a:chOff x="339267" y="2155807"/>
            <a:chExt cx="11384642" cy="2628763"/>
          </a:xfrm>
        </p:grpSpPr>
        <p:sp>
          <p:nvSpPr>
            <p:cNvPr id="3" name="Rectangle 2"/>
            <p:cNvSpPr/>
            <p:nvPr/>
          </p:nvSpPr>
          <p:spPr>
            <a:xfrm>
              <a:off x="339267" y="2155807"/>
              <a:ext cx="11384642" cy="262876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0052634" y="4213654"/>
              <a:ext cx="1581233" cy="445567"/>
              <a:chOff x="10118714" y="6105143"/>
              <a:chExt cx="1707407" cy="436424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7030A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0118714" y="6124133"/>
                <a:ext cx="462807" cy="41743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581520" y="6105143"/>
                <a:ext cx="1244601" cy="331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Tamoxifen</a:t>
                </a:r>
                <a:endParaRPr lang="en-GB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87741" y="2922365"/>
              <a:ext cx="9127474" cy="1701851"/>
              <a:chOff x="1094604" y="1280225"/>
              <a:chExt cx="9286678" cy="1833359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094604" y="1342824"/>
                <a:ext cx="3067932" cy="1129149"/>
                <a:chOff x="1054099" y="4597400"/>
                <a:chExt cx="3067932" cy="1129149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2285820" y="5373123"/>
                  <a:ext cx="1231900" cy="2804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61" name="Group 60"/>
                <p:cNvGrpSpPr/>
                <p:nvPr/>
              </p:nvGrpSpPr>
              <p:grpSpPr>
                <a:xfrm>
                  <a:off x="1564841" y="5199372"/>
                  <a:ext cx="2557190" cy="527177"/>
                  <a:chOff x="1564841" y="5199372"/>
                  <a:chExt cx="2557190" cy="527177"/>
                </a:xfrm>
              </p:grpSpPr>
              <p:cxnSp>
                <p:nvCxnSpPr>
                  <p:cNvPr id="36" name="Straight Arrow Connector 35"/>
                  <p:cNvCxnSpPr/>
                  <p:nvPr/>
                </p:nvCxnSpPr>
                <p:spPr>
                  <a:xfrm>
                    <a:off x="1857121" y="5199372"/>
                    <a:ext cx="720979" cy="262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1564841" y="5513343"/>
                    <a:ext cx="1013259" cy="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1854200" y="5207000"/>
                    <a:ext cx="2921" cy="30634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493520" y="5328677"/>
                    <a:ext cx="1628511" cy="3978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dirty="0" smtClean="0">
                        <a:solidFill>
                          <a:schemeClr val="bg1"/>
                        </a:solidFill>
                      </a:rPr>
                      <a:t>Cre-ER</a:t>
                    </a:r>
                    <a:r>
                      <a:rPr lang="en-GB" baseline="30000" dirty="0" smtClean="0">
                        <a:solidFill>
                          <a:schemeClr val="bg1"/>
                        </a:solidFill>
                      </a:rPr>
                      <a:t>T2</a:t>
                    </a:r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1" name="TextBox 50"/>
                <p:cNvSpPr txBox="1"/>
                <p:nvPr/>
              </p:nvSpPr>
              <p:spPr>
                <a:xfrm>
                  <a:off x="1054099" y="4597400"/>
                  <a:ext cx="1558638" cy="3978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>
                      <a:solidFill>
                        <a:schemeClr val="bg1"/>
                      </a:solidFill>
                    </a:rPr>
                    <a:t>Emx1-CreER</a:t>
                  </a:r>
                  <a:r>
                    <a:rPr lang="en-GB" baseline="30000" dirty="0" smtClean="0">
                      <a:solidFill>
                        <a:schemeClr val="bg1"/>
                      </a:solidFill>
                    </a:rPr>
                    <a:t>T2</a:t>
                  </a: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4212773" y="1649040"/>
                <a:ext cx="1603029" cy="794391"/>
                <a:chOff x="4219921" y="4449425"/>
                <a:chExt cx="1603029" cy="794391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4219921" y="4782065"/>
                  <a:ext cx="1069676" cy="4617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/>
                    <a:t>Cre-ER</a:t>
                  </a:r>
                  <a:r>
                    <a:rPr lang="en-GB" baseline="30000" dirty="0" smtClean="0"/>
                    <a:t>T2</a:t>
                  </a:r>
                  <a:endParaRPr lang="en-GB" dirty="0"/>
                </a:p>
              </p:txBody>
            </p:sp>
            <p:sp>
              <p:nvSpPr>
                <p:cNvPr id="54" name="Rounded Rectangle 53"/>
                <p:cNvSpPr/>
                <p:nvPr/>
              </p:nvSpPr>
              <p:spPr>
                <a:xfrm>
                  <a:off x="4854921" y="4449425"/>
                  <a:ext cx="968029" cy="369332"/>
                </a:xfrm>
                <a:prstGeom prst="round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/>
                    <a:t>Hsp90</a:t>
                  </a:r>
                  <a:endParaRPr lang="en-GB" dirty="0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589317" y="1280225"/>
                <a:ext cx="1431627" cy="1833359"/>
                <a:chOff x="6589317" y="1280225"/>
                <a:chExt cx="1431627" cy="1833359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6589317" y="2744252"/>
                  <a:ext cx="635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>
                      <a:solidFill>
                        <a:schemeClr val="bg1"/>
                      </a:solidFill>
                    </a:rPr>
                    <a:t>E9.5 </a:t>
                  </a: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rgbClr val="7030A0">
                      <a:tint val="45000"/>
                      <a:satMod val="400000"/>
                    </a:srgbClr>
                  </a:duotone>
                </a:blip>
                <a:stretch>
                  <a:fillRect/>
                </a:stretch>
              </p:blipFill>
              <p:spPr>
                <a:xfrm>
                  <a:off x="6982169" y="2508460"/>
                  <a:ext cx="390178" cy="347502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30766" y="2242009"/>
                  <a:ext cx="390178" cy="341406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32874" y="2756650"/>
                  <a:ext cx="390178" cy="341406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6883167" y="1818803"/>
                  <a:ext cx="1054369" cy="44590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/>
                    <a:t>Cre-ER</a:t>
                  </a:r>
                  <a:r>
                    <a:rPr lang="en-GB" baseline="30000" dirty="0" smtClean="0"/>
                    <a:t>T2</a:t>
                  </a:r>
                  <a:endParaRPr lang="en-GB" dirty="0"/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6843948" y="1280225"/>
                  <a:ext cx="968029" cy="369333"/>
                </a:xfrm>
                <a:prstGeom prst="round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/>
                    <a:t>Hsp90</a:t>
                  </a:r>
                  <a:endParaRPr lang="en-GB" dirty="0"/>
                </a:p>
              </p:txBody>
            </p:sp>
          </p:grpSp>
          <p:sp>
            <p:nvSpPr>
              <p:cNvPr id="66" name="TextBox 65"/>
              <p:cNvSpPr txBox="1"/>
              <p:nvPr/>
            </p:nvSpPr>
            <p:spPr>
              <a:xfrm>
                <a:off x="4162536" y="2528028"/>
                <a:ext cx="1460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rgbClr val="00B050"/>
                    </a:solidFill>
                  </a:rPr>
                  <a:t>[Cytoplasm]</a:t>
                </a:r>
                <a:endParaRPr lang="en-GB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Right Arrow 66"/>
              <p:cNvSpPr/>
              <p:nvPr/>
            </p:nvSpPr>
            <p:spPr>
              <a:xfrm>
                <a:off x="6019284" y="2045010"/>
                <a:ext cx="544117" cy="283224"/>
              </a:xfrm>
              <a:prstGeom prst="right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9097307" y="1717144"/>
                <a:ext cx="1222625" cy="726289"/>
                <a:chOff x="9162907" y="1943351"/>
                <a:chExt cx="1222625" cy="726289"/>
              </a:xfrm>
            </p:grpSpPr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95354" y="2328234"/>
                  <a:ext cx="390178" cy="341406"/>
                </a:xfrm>
                <a:prstGeom prst="rect">
                  <a:avLst/>
                </a:prstGeom>
              </p:spPr>
            </p:pic>
            <p:sp>
              <p:nvSpPr>
                <p:cNvPr id="71" name="Rectangle 70"/>
                <p:cNvSpPr/>
                <p:nvPr/>
              </p:nvSpPr>
              <p:spPr>
                <a:xfrm>
                  <a:off x="9162907" y="1943351"/>
                  <a:ext cx="1107452" cy="4954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/>
                    <a:t>Cre-ER</a:t>
                  </a:r>
                  <a:r>
                    <a:rPr lang="en-GB" baseline="30000" dirty="0" smtClean="0"/>
                    <a:t>T2</a:t>
                  </a:r>
                  <a:endParaRPr lang="en-GB" dirty="0"/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8920782" y="2486630"/>
                <a:ext cx="1460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rgbClr val="00B050"/>
                    </a:solidFill>
                  </a:rPr>
                  <a:t>[Nucleus]</a:t>
                </a:r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3935961" y="1299696"/>
            <a:ext cx="3853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Temporal-Spatial Pax6 KO</a:t>
            </a:r>
            <a:endParaRPr lang="en-GB" sz="24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Right Arrow 72"/>
          <p:cNvSpPr/>
          <p:nvPr/>
        </p:nvSpPr>
        <p:spPr>
          <a:xfrm>
            <a:off x="7784253" y="3607565"/>
            <a:ext cx="534789" cy="26290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9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049" y="641416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Experimental Design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2770" y="1806322"/>
            <a:ext cx="213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Mouse Coronal Slices </a:t>
            </a:r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(P3-P10)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02531" y="1495337"/>
            <a:ext cx="30969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Whole-cell current clamp</a:t>
            </a:r>
          </a:p>
          <a:p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AutoNum type="alphaUcPeriod"/>
            </a:pPr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Ectopia (Data Stream 1)</a:t>
            </a:r>
          </a:p>
          <a:p>
            <a:pPr marL="342900" indent="-342900">
              <a:buAutoNum type="alphaUcPeriod"/>
            </a:pPr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Pyramidal Cortical Cells (Data Stream 2)</a:t>
            </a:r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341207" y="1735467"/>
            <a:ext cx="2999015" cy="1027843"/>
            <a:chOff x="8456834" y="2257059"/>
            <a:chExt cx="2999015" cy="1027843"/>
          </a:xfrm>
        </p:grpSpPr>
        <p:sp>
          <p:nvSpPr>
            <p:cNvPr id="15" name="TextBox 14"/>
            <p:cNvSpPr txBox="1"/>
            <p:nvPr/>
          </p:nvSpPr>
          <p:spPr>
            <a:xfrm>
              <a:off x="8456834" y="2257059"/>
              <a:ext cx="29990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i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Immunohistochemistry</a:t>
              </a:r>
              <a:endParaRPr lang="en-GB" sz="2000" b="1" i="1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56834" y="2915570"/>
              <a:ext cx="2590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Morphology recovery</a:t>
              </a:r>
              <a:endParaRPr lang="en-GB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56834" y="2657169"/>
              <a:ext cx="2351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Molecular markers</a:t>
              </a:r>
              <a:endParaRPr lang="en-GB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" name="Right Arrow 2"/>
          <p:cNvSpPr/>
          <p:nvPr/>
        </p:nvSpPr>
        <p:spPr>
          <a:xfrm>
            <a:off x="2675364" y="1966066"/>
            <a:ext cx="1067482" cy="480773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>
            <a:off x="7099530" y="2119933"/>
            <a:ext cx="982420" cy="480773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Image result for coronal section mouse br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0" y="3513600"/>
            <a:ext cx="3836934" cy="2621906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71" y="3513599"/>
            <a:ext cx="2775171" cy="262190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565" y="3474527"/>
            <a:ext cx="3466799" cy="259013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0578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199" y="332582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Physical Biology of the Cell I  - Ohm's Law 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7242" y="1338941"/>
            <a:ext cx="5049158" cy="4147483"/>
            <a:chOff x="3224134" y="1600226"/>
            <a:chExt cx="5894614" cy="4735285"/>
          </a:xfrm>
          <a:effectLst>
            <a:glow rad="63500">
              <a:srgbClr val="00B050">
                <a:alpha val="40000"/>
              </a:srgbClr>
            </a:glow>
          </a:effectLst>
        </p:grpSpPr>
        <p:grpSp>
          <p:nvGrpSpPr>
            <p:cNvPr id="7" name="Group 6"/>
            <p:cNvGrpSpPr/>
            <p:nvPr/>
          </p:nvGrpSpPr>
          <p:grpSpPr>
            <a:xfrm>
              <a:off x="3224134" y="1600226"/>
              <a:ext cx="5894614" cy="4735285"/>
              <a:chOff x="3142492" y="1632883"/>
              <a:chExt cx="5894614" cy="473528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142492" y="1632883"/>
                <a:ext cx="5894614" cy="473528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4244" y="2694920"/>
                <a:ext cx="3751111" cy="3101748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5453743" y="1943100"/>
              <a:ext cx="18941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V=I.R</a:t>
              </a:r>
              <a:endParaRPr lang="en-GB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3074" name="Picture 2" descr="Image result for ohms l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935" y="1338941"/>
            <a:ext cx="6163616" cy="4147482"/>
          </a:xfrm>
          <a:prstGeom prst="rect">
            <a:avLst/>
          </a:prstGeom>
          <a:noFill/>
          <a:effectLst>
            <a:glow rad="127000">
              <a:srgbClr val="00B05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86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199" y="332582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Physical Biology of the Cell II  - Ions and Channels 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146" name="Picture 2" descr="Image result for ghk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37" y="5053012"/>
            <a:ext cx="6345424" cy="1053874"/>
          </a:xfrm>
          <a:prstGeom prst="rect">
            <a:avLst/>
          </a:prstGeom>
          <a:noFill/>
          <a:effectLst>
            <a:glow rad="127000">
              <a:srgbClr val="00B05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action potent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3" y="1071246"/>
            <a:ext cx="7385051" cy="3470975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199" y="332582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Electrophysiology I - Modes 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52" name="Picture 4" descr="Image result for ephys whole cell inside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1192212"/>
            <a:ext cx="9241178" cy="4903788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40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199" y="332582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Electrophysiology II – Whole-cell 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17549" y="1346200"/>
            <a:ext cx="4914900" cy="4419600"/>
            <a:chOff x="4013200" y="1600200"/>
            <a:chExt cx="4102100" cy="3733800"/>
          </a:xfrm>
        </p:grpSpPr>
        <p:sp>
          <p:nvSpPr>
            <p:cNvPr id="2" name="Rectangle 1"/>
            <p:cNvSpPr/>
            <p:nvPr/>
          </p:nvSpPr>
          <p:spPr>
            <a:xfrm>
              <a:off x="4013200" y="1600200"/>
              <a:ext cx="4102100" cy="3733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6" name="Picture 2" descr="Image result for ephys whole ce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0049" y="1970982"/>
              <a:ext cx="3708402" cy="2629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346200"/>
            <a:ext cx="4426187" cy="44196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793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84280" y="332640"/>
            <a:ext cx="104763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GB" sz="2400" b="1" spc="-1">
                <a:solidFill>
                  <a:srgbClr val="FFFFFF"/>
                </a:solidFill>
                <a:latin typeface="Cambria Math"/>
                <a:ea typeface="Cambria Math"/>
              </a:rPr>
              <a:t>Electrophysiology III – Current Clamp </a:t>
            </a:r>
            <a:endParaRPr lang="en-GB" sz="2400" spc="-1">
              <a:solidFill>
                <a:prstClr val="black"/>
              </a:solidFill>
            </a:endParaRPr>
          </a:p>
          <a:p>
            <a:endParaRPr lang="en-GB" sz="2400" spc="-1">
              <a:solidFill>
                <a:prstClr val="black"/>
              </a:solidFill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2"/>
          <a:stretch/>
        </p:blipFill>
        <p:spPr>
          <a:xfrm>
            <a:off x="2185920" y="1080000"/>
            <a:ext cx="7894080" cy="5184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216191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591" y="184070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Ectopic Population </a:t>
            </a:r>
            <a:r>
              <a:rPr lang="en-GB" sz="2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(Data Stream 1)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24" name="Picture 4" descr="Image result for mouse cort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90" y="1298290"/>
            <a:ext cx="10525212" cy="4237095"/>
          </a:xfrm>
          <a:prstGeom prst="rect">
            <a:avLst/>
          </a:prstGeom>
          <a:noFill/>
          <a:effectLst>
            <a:glow rad="127000">
              <a:srgbClr val="00B05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66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591" y="184070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Ectopic Population II (Data Stream 1)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708090" y="1061357"/>
            <a:ext cx="7415624" cy="5236801"/>
            <a:chOff x="557591" y="786458"/>
            <a:chExt cx="7939988" cy="5609671"/>
          </a:xfrm>
        </p:grpSpPr>
        <p:grpSp>
          <p:nvGrpSpPr>
            <p:cNvPr id="8" name="Group 7"/>
            <p:cNvGrpSpPr/>
            <p:nvPr/>
          </p:nvGrpSpPr>
          <p:grpSpPr>
            <a:xfrm>
              <a:off x="557591" y="786458"/>
              <a:ext cx="7939987" cy="5609671"/>
              <a:chOff x="557591" y="786458"/>
              <a:chExt cx="7939987" cy="560967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7591" y="807245"/>
                <a:ext cx="4185612" cy="5588884"/>
              </a:xfrm>
              <a:prstGeom prst="rect">
                <a:avLst/>
              </a:prstGeom>
              <a:effectLst>
                <a:glow rad="127000">
                  <a:srgbClr val="FF0000"/>
                </a:glow>
              </a:effec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1603" y="786458"/>
                <a:ext cx="3655975" cy="2815229"/>
              </a:xfrm>
              <a:prstGeom prst="rect">
                <a:avLst/>
              </a:prstGeom>
              <a:effectLst>
                <a:glow rad="127000">
                  <a:srgbClr val="00B050"/>
                </a:glow>
              </a:effec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22956" y="5842395"/>
                <a:ext cx="499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</a:rPr>
                  <a:t>P4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22956" y="922734"/>
                <a:ext cx="149422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GB" sz="2000" i="1" dirty="0">
                    <a:solidFill>
                      <a:schemeClr val="bg1"/>
                    </a:solidFill>
                  </a:rPr>
                  <a:t>Pax6</a:t>
                </a:r>
                <a:r>
                  <a:rPr lang="en-GB" sz="2000" i="1" baseline="30000" dirty="0">
                    <a:solidFill>
                      <a:schemeClr val="bg1"/>
                    </a:solidFill>
                  </a:rPr>
                  <a:t>loxP/</a:t>
                </a:r>
                <a:r>
                  <a:rPr lang="en-GB" sz="2000" i="1" baseline="30000" dirty="0" err="1">
                    <a:solidFill>
                      <a:schemeClr val="bg1"/>
                    </a:solidFill>
                  </a:rPr>
                  <a:t>loxP</a:t>
                </a:r>
                <a:endParaRPr lang="en-GB" sz="2000" i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603" y="3654147"/>
              <a:ext cx="3655976" cy="2741982"/>
            </a:xfrm>
            <a:prstGeom prst="rect">
              <a:avLst/>
            </a:prstGeom>
            <a:effectLst>
              <a:glow rad="127000">
                <a:srgbClr val="FF0000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6574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4046" y="1237891"/>
            <a:ext cx="8929007" cy="5078313"/>
          </a:xfrm>
          <a:prstGeom prst="rect">
            <a:avLst/>
          </a:prstGeom>
          <a:ln w="317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GB" sz="2400" b="1" i="0" dirty="0" smtClean="0">
              <a:solidFill>
                <a:schemeClr val="bg1"/>
              </a:solidFill>
              <a:effectLst/>
              <a:latin typeface="Cambria Math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GB" sz="2400" b="1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1</a:t>
            </a:r>
            <a:r>
              <a:rPr lang="en-GB" sz="2400" b="0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. </a:t>
            </a:r>
            <a:r>
              <a:rPr lang="en-GB" sz="24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Cortical Progenitors and Pax6</a:t>
            </a:r>
            <a:endParaRPr lang="en-GB" sz="2400" b="0" i="0" dirty="0" smtClean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2400" b="1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2</a:t>
            </a:r>
            <a:r>
              <a:rPr lang="en-GB" sz="2400" b="0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. Glutamatergic – GABAergi</a:t>
            </a:r>
            <a:r>
              <a:rPr lang="en-GB" sz="24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c  Circuits</a:t>
            </a:r>
            <a:endParaRPr lang="en-GB" sz="2400" b="0" i="0" dirty="0" smtClean="0">
              <a:solidFill>
                <a:schemeClr val="bg1"/>
              </a:solidFill>
              <a:effectLst/>
              <a:latin typeface="Cambria Math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GB" sz="24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3.  </a:t>
            </a:r>
            <a:r>
              <a:rPr lang="en-GB" sz="2400" b="0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Cre</a:t>
            </a:r>
            <a:r>
              <a:rPr lang="en-GB" sz="24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_Recombinase-LoxP Manipulation</a:t>
            </a:r>
            <a:endParaRPr lang="en-GB" sz="2400" b="0" i="0" dirty="0" smtClean="0">
              <a:solidFill>
                <a:schemeClr val="bg1"/>
              </a:solidFill>
              <a:effectLst/>
              <a:latin typeface="Cambria Math" panose="020405030504060302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GB" sz="2400" b="1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4</a:t>
            </a:r>
            <a:r>
              <a:rPr lang="en-GB" sz="2400" b="0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.  </a:t>
            </a:r>
            <a:r>
              <a:rPr lang="en-GB" sz="240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Biophysics and Electrophysiology</a:t>
            </a:r>
            <a:endParaRPr lang="en-GB" sz="2400" b="0" i="0" dirty="0" smtClean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2400" b="1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5</a:t>
            </a:r>
            <a:r>
              <a:rPr lang="en-GB" sz="2400" b="0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 A. </a:t>
            </a:r>
            <a:r>
              <a:rPr lang="en-GB" sz="2400" b="1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Data Stream 1</a:t>
            </a:r>
            <a:r>
              <a:rPr lang="en-GB" sz="2400" b="0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: Ectopic Cell Population</a:t>
            </a:r>
            <a:endParaRPr lang="en-GB" sz="2400" b="0" i="0" dirty="0" smtClean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2400" b="1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5</a:t>
            </a:r>
            <a:r>
              <a:rPr lang="en-GB" sz="2400" b="0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 B. </a:t>
            </a:r>
            <a:r>
              <a:rPr lang="en-GB" sz="2400" b="1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Data Stream 2</a:t>
            </a:r>
            <a:r>
              <a:rPr lang="en-GB" sz="2400" b="0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: Pyramidal Cells of the Somatosensory Cortex</a:t>
            </a:r>
            <a:endParaRPr lang="en-GB" sz="2400" b="0" i="0" dirty="0" smtClean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2400" b="1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6</a:t>
            </a:r>
            <a:r>
              <a:rPr lang="en-GB" sz="2400" b="0" i="0" dirty="0" smtClean="0">
                <a:solidFill>
                  <a:schemeClr val="bg1"/>
                </a:solidFill>
                <a:effectLst/>
                <a:latin typeface="Cambria Math" panose="02040503050406030204" pitchFamily="18" charset="0"/>
              </a:rPr>
              <a:t>. Multiform Plan – Cell culture</a:t>
            </a:r>
          </a:p>
          <a:p>
            <a:pPr>
              <a:lnSpc>
                <a:spcPct val="150000"/>
              </a:lnSpc>
            </a:pPr>
            <a:endParaRPr lang="en-GB" sz="24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0100" y="520700"/>
            <a:ext cx="567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Layering of The Presentation</a:t>
            </a:r>
            <a:endParaRPr lang="en-GB" sz="24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591" y="184070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Ectopic Population III (Data Stream 1)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91" y="1306286"/>
            <a:ext cx="4797945" cy="47908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002039" y="6097094"/>
            <a:ext cx="119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P4</a:t>
            </a:r>
            <a:endParaRPr lang="en-GB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75881" y="6097093"/>
            <a:ext cx="119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P6</a:t>
            </a:r>
            <a:endParaRPr lang="en-GB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745" y="1306286"/>
            <a:ext cx="4797946" cy="47908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195856" y="730769"/>
            <a:ext cx="1537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2400" i="1" dirty="0">
                <a:solidFill>
                  <a:schemeClr val="bg1"/>
                </a:solidFill>
              </a:rPr>
              <a:t>Pax6</a:t>
            </a:r>
            <a:r>
              <a:rPr lang="en-GB" sz="2400" i="1" baseline="30000" dirty="0">
                <a:solidFill>
                  <a:schemeClr val="bg1"/>
                </a:solidFill>
              </a:rPr>
              <a:t>loxP/</a:t>
            </a:r>
            <a:r>
              <a:rPr lang="en-GB" sz="2400" i="1" baseline="30000" dirty="0" err="1">
                <a:solidFill>
                  <a:schemeClr val="bg1"/>
                </a:solidFill>
              </a:rPr>
              <a:t>loxP</a:t>
            </a:r>
            <a:endParaRPr lang="en-GB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2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591" y="184070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Ectopic Population V – Passive Properties (Data Stream 1)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79" y="1419604"/>
            <a:ext cx="4771262" cy="476416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60" y="1419604"/>
            <a:ext cx="4786631" cy="477950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995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591" y="184070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Ectopic Population IV (Data Stream 1)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6881" y="6015271"/>
            <a:ext cx="119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P8</a:t>
            </a:r>
            <a:endParaRPr lang="en-GB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74" y="1088571"/>
            <a:ext cx="5396396" cy="53883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424481" y="1088571"/>
            <a:ext cx="2699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Made it into the cortex???</a:t>
            </a:r>
            <a:endParaRPr lang="en-GB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9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39081" y="1240972"/>
            <a:ext cx="6982505" cy="4882243"/>
            <a:chOff x="1932893" y="1045027"/>
            <a:chExt cx="8772525" cy="5587773"/>
          </a:xfrm>
          <a:effectLst>
            <a:glow rad="127000">
              <a:srgbClr val="00B050"/>
            </a:glow>
          </a:effectLst>
        </p:grpSpPr>
        <p:grpSp>
          <p:nvGrpSpPr>
            <p:cNvPr id="6" name="Group 5"/>
            <p:cNvGrpSpPr/>
            <p:nvPr/>
          </p:nvGrpSpPr>
          <p:grpSpPr>
            <a:xfrm>
              <a:off x="1932893" y="1045027"/>
              <a:ext cx="8772525" cy="5587773"/>
              <a:chOff x="1249589" y="568097"/>
              <a:chExt cx="8772525" cy="5591176"/>
            </a:xfrm>
          </p:grpSpPr>
          <p:pic>
            <p:nvPicPr>
              <p:cNvPr id="4098" name="Picture 2" descr="Image resul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9589" y="568097"/>
                <a:ext cx="8772525" cy="5591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8605157" y="751114"/>
                <a:ext cx="1208314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4604657" y="1094011"/>
              <a:ext cx="3069771" cy="767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2537" y="192001"/>
            <a:ext cx="11057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Cambria Math" panose="02040503050406030204" pitchFamily="18" charset="0"/>
              </a:rPr>
              <a:t>Pyramidal Cells of the Somatosensory Cortex I </a:t>
            </a:r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- </a:t>
            </a:r>
            <a:r>
              <a:rPr lang="en-GB" sz="2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Cortical Microcircuits</a:t>
            </a:r>
          </a:p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(</a:t>
            </a:r>
            <a:r>
              <a:rPr lang="en-GB" sz="2400" b="1" dirty="0">
                <a:solidFill>
                  <a:schemeClr val="bg1"/>
                </a:solidFill>
                <a:latin typeface="Cambria Math" panose="02040503050406030204" pitchFamily="18" charset="0"/>
              </a:rPr>
              <a:t>Data Stream 2</a:t>
            </a:r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)</a:t>
            </a:r>
            <a:endParaRPr lang="en-GB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somatosensory cortex m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96" y="1012371"/>
            <a:ext cx="6556642" cy="4996543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7591" y="184070"/>
            <a:ext cx="1047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2400" b="1" dirty="0">
                <a:solidFill>
                  <a:prstClr val="white"/>
                </a:solidFill>
                <a:latin typeface="Cambria Math" panose="02040503050406030204" pitchFamily="18" charset="0"/>
              </a:rPr>
              <a:t>Pyramidal Cells of the Somatosensory </a:t>
            </a:r>
            <a:r>
              <a:rPr lang="en-GB" sz="2400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Cortex II (Data Stream 2)</a:t>
            </a:r>
            <a:endParaRPr lang="en-GB" sz="24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15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100641" y="1013080"/>
            <a:ext cx="7391400" cy="50855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57591" y="184070"/>
            <a:ext cx="1047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2400" b="1" dirty="0">
                <a:solidFill>
                  <a:prstClr val="white"/>
                </a:solidFill>
                <a:latin typeface="Cambria Math" panose="02040503050406030204" pitchFamily="18" charset="0"/>
              </a:rPr>
              <a:t>Pyramidal Cells of the Somatosensory </a:t>
            </a:r>
            <a:r>
              <a:rPr lang="en-GB" sz="2400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Cortex III (Data Stream 2)</a:t>
            </a:r>
            <a:endParaRPr lang="en-GB" sz="24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3232235" y="1384564"/>
            <a:ext cx="4921673" cy="4275770"/>
            <a:chOff x="1524505" y="1332797"/>
            <a:chExt cx="4921673" cy="4275770"/>
          </a:xfrm>
        </p:grpSpPr>
        <p:sp>
          <p:nvSpPr>
            <p:cNvPr id="26" name="Down Arrow 25"/>
            <p:cNvSpPr/>
            <p:nvPr/>
          </p:nvSpPr>
          <p:spPr>
            <a:xfrm>
              <a:off x="4016672" y="2866774"/>
              <a:ext cx="241300" cy="1044441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524505" y="1332797"/>
              <a:ext cx="4921673" cy="2171300"/>
              <a:chOff x="1479126" y="1153225"/>
              <a:chExt cx="4921673" cy="217130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647010" y="1153225"/>
                <a:ext cx="1968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Sires(RP6EMX1)</a:t>
                </a:r>
                <a:endParaRPr lang="en-GB" u="sng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457700" y="1213110"/>
                <a:ext cx="1943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Dams (FP6CD1)</a:t>
                </a:r>
                <a:endParaRPr lang="en-GB" u="sng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457700" y="2260941"/>
                <a:ext cx="1714500" cy="171450"/>
                <a:chOff x="1358900" y="2362201"/>
                <a:chExt cx="1714500" cy="171450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358900" y="2451100"/>
                  <a:ext cx="17145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Isosceles Triangle 18"/>
                <p:cNvSpPr/>
                <p:nvPr/>
              </p:nvSpPr>
              <p:spPr>
                <a:xfrm rot="5400000">
                  <a:off x="1714500" y="2406651"/>
                  <a:ext cx="165100" cy="889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 rot="5400000">
                  <a:off x="2374900" y="2400301"/>
                  <a:ext cx="165100" cy="889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5" name="Rectangle 24"/>
              <p:cNvSpPr/>
              <p:nvPr/>
            </p:nvSpPr>
            <p:spPr>
              <a:xfrm>
                <a:off x="4764700" y="1734672"/>
                <a:ext cx="1019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GB" i="1" dirty="0" smtClean="0">
                    <a:solidFill>
                      <a:schemeClr val="bg1"/>
                    </a:solidFill>
                  </a:rPr>
                  <a:t>Pax6</a:t>
                </a:r>
                <a:r>
                  <a:rPr lang="en-GB" i="1" baseline="30000" dirty="0" smtClean="0">
                    <a:solidFill>
                      <a:schemeClr val="bg1"/>
                    </a:solidFill>
                  </a:rPr>
                  <a:t>loxP/+</a:t>
                </a:r>
                <a:endParaRPr lang="en-GB" i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516550" y="1745675"/>
                <a:ext cx="2418818" cy="1076455"/>
                <a:chOff x="1264556" y="1720805"/>
                <a:chExt cx="2418818" cy="1076455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1264556" y="1720805"/>
                  <a:ext cx="2418818" cy="1076455"/>
                  <a:chOff x="1253672" y="1682754"/>
                  <a:chExt cx="2418818" cy="1076455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1253672" y="2276646"/>
                    <a:ext cx="1714500" cy="482563"/>
                    <a:chOff x="1358900" y="2362201"/>
                    <a:chExt cx="1714500" cy="482563"/>
                  </a:xfrm>
                </p:grpSpPr>
                <p:grpSp>
                  <p:nvGrpSpPr>
                    <p:cNvPr id="12" name="Group 11"/>
                    <p:cNvGrpSpPr/>
                    <p:nvPr/>
                  </p:nvGrpSpPr>
                  <p:grpSpPr>
                    <a:xfrm>
                      <a:off x="1358900" y="2362201"/>
                      <a:ext cx="1714500" cy="171450"/>
                      <a:chOff x="1358900" y="2362201"/>
                      <a:chExt cx="1714500" cy="171450"/>
                    </a:xfrm>
                  </p:grpSpPr>
                  <p:cxnSp>
                    <p:nvCxnSpPr>
                      <p:cNvPr id="7" name="Straight Connector 6"/>
                      <p:cNvCxnSpPr/>
                      <p:nvPr/>
                    </p:nvCxnSpPr>
                    <p:spPr>
                      <a:xfrm>
                        <a:off x="1358900" y="2451100"/>
                        <a:ext cx="1714500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" name="Isosceles Triangle 9"/>
                      <p:cNvSpPr/>
                      <p:nvPr/>
                    </p:nvSpPr>
                    <p:spPr>
                      <a:xfrm rot="5400000">
                        <a:off x="1714500" y="2406651"/>
                        <a:ext cx="165100" cy="88900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11" name="Isosceles Triangle 10"/>
                      <p:cNvSpPr/>
                      <p:nvPr/>
                    </p:nvSpPr>
                    <p:spPr>
                      <a:xfrm rot="5400000">
                        <a:off x="2374900" y="2400301"/>
                        <a:ext cx="165100" cy="88900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1358900" y="2673314"/>
                      <a:ext cx="1714500" cy="171450"/>
                      <a:chOff x="1358900" y="2362201"/>
                      <a:chExt cx="1714500" cy="171450"/>
                    </a:xfrm>
                  </p:grpSpPr>
                  <p:cxnSp>
                    <p:nvCxnSpPr>
                      <p:cNvPr id="14" name="Straight Connector 13"/>
                      <p:cNvCxnSpPr/>
                      <p:nvPr/>
                    </p:nvCxnSpPr>
                    <p:spPr>
                      <a:xfrm>
                        <a:off x="1358900" y="2451100"/>
                        <a:ext cx="1714500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5" name="Isosceles Triangle 14"/>
                      <p:cNvSpPr/>
                      <p:nvPr/>
                    </p:nvSpPr>
                    <p:spPr>
                      <a:xfrm rot="5400000">
                        <a:off x="1714500" y="2406651"/>
                        <a:ext cx="165100" cy="88900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16" name="Isosceles Triangle 15"/>
                      <p:cNvSpPr/>
                      <p:nvPr/>
                    </p:nvSpPr>
                    <p:spPr>
                      <a:xfrm rot="5400000">
                        <a:off x="2374900" y="2400301"/>
                        <a:ext cx="165100" cy="88900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3" name="Rectangle 22"/>
                  <p:cNvSpPr/>
                  <p:nvPr/>
                </p:nvSpPr>
                <p:spPr>
                  <a:xfrm>
                    <a:off x="1469579" y="1682754"/>
                    <a:ext cx="220291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GB" i="1" dirty="0" smtClean="0">
                        <a:solidFill>
                          <a:schemeClr val="bg1"/>
                        </a:solidFill>
                      </a:rPr>
                      <a:t>Emx1-Cre; Pax6</a:t>
                    </a:r>
                    <a:r>
                      <a:rPr lang="en-GB" i="1" baseline="30000" dirty="0" smtClean="0">
                        <a:solidFill>
                          <a:schemeClr val="bg1"/>
                        </a:solidFill>
                      </a:rPr>
                      <a:t>loxP/</a:t>
                    </a:r>
                    <a:r>
                      <a:rPr lang="en-GB" i="1" baseline="30000" dirty="0" err="1" smtClean="0">
                        <a:solidFill>
                          <a:schemeClr val="bg1"/>
                        </a:solidFill>
                      </a:rPr>
                      <a:t>loxP</a:t>
                    </a:r>
                    <a:endParaRPr lang="en-GB" i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1743912" y="2120638"/>
                  <a:ext cx="1371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i="1" dirty="0">
                      <a:solidFill>
                        <a:schemeClr val="bg1"/>
                      </a:solidFill>
                    </a:rPr>
                    <a:t>Pax6</a:t>
                  </a:r>
                  <a:endParaRPr lang="en-GB" sz="1200" dirty="0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691822" y="2438827"/>
                  <a:ext cx="1371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i="1" dirty="0" smtClean="0">
                      <a:solidFill>
                        <a:schemeClr val="bg1"/>
                      </a:solidFill>
                    </a:rPr>
                    <a:t> Pax6</a:t>
                  </a:r>
                  <a:endParaRPr lang="en-GB" sz="1200" dirty="0"/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4943022" y="2122441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i="1" dirty="0">
                    <a:solidFill>
                      <a:schemeClr val="bg1"/>
                    </a:solidFill>
                  </a:rPr>
                  <a:t>Pax6</a:t>
                </a:r>
                <a:endParaRPr lang="en-GB" sz="1200" dirty="0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1559772" y="3133242"/>
                <a:ext cx="1714500" cy="191283"/>
                <a:chOff x="1328098" y="2881049"/>
                <a:chExt cx="1714500" cy="191283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328098" y="3072332"/>
                  <a:ext cx="1714500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/>
                <p:cNvSpPr/>
                <p:nvPr/>
              </p:nvSpPr>
              <p:spPr>
                <a:xfrm>
                  <a:off x="1826859" y="2881049"/>
                  <a:ext cx="767442" cy="19128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100" dirty="0" smtClean="0">
                      <a:solidFill>
                        <a:schemeClr val="tx1"/>
                      </a:solidFill>
                    </a:rPr>
                    <a:t>Cre-ER</a:t>
                  </a:r>
                  <a:r>
                    <a:rPr lang="en-GB" sz="1100" baseline="30000" dirty="0" smtClean="0">
                      <a:solidFill>
                        <a:schemeClr val="tx1"/>
                      </a:solidFill>
                    </a:rPr>
                    <a:t>T2</a:t>
                  </a:r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" name="Straight Connector 35"/>
                <p:cNvCxnSpPr/>
                <p:nvPr/>
              </p:nvCxnSpPr>
              <p:spPr>
                <a:xfrm flipV="1">
                  <a:off x="1429617" y="2976690"/>
                  <a:ext cx="0" cy="95642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1429617" y="2976690"/>
                  <a:ext cx="145055" cy="0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43"/>
              <p:cNvSpPr txBox="1"/>
              <p:nvPr/>
            </p:nvSpPr>
            <p:spPr>
              <a:xfrm>
                <a:off x="1479126" y="2881744"/>
                <a:ext cx="8075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i="1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Emx1</a:t>
                </a:r>
                <a:endParaRPr lang="en-GB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398379" y="4077849"/>
              <a:ext cx="2033627" cy="1425010"/>
              <a:chOff x="5176694" y="3921709"/>
              <a:chExt cx="2033627" cy="1425010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176694" y="3921709"/>
                <a:ext cx="9823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i="1" dirty="0" err="1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hets</a:t>
                </a:r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5233724" y="4604765"/>
                <a:ext cx="1976597" cy="741954"/>
                <a:chOff x="5233724" y="4604765"/>
                <a:chExt cx="1976597" cy="741954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5233724" y="4604765"/>
                  <a:ext cx="1795146" cy="442781"/>
                  <a:chOff x="1865751" y="4498194"/>
                  <a:chExt cx="1795146" cy="442781"/>
                </a:xfrm>
              </p:grpSpPr>
              <p:cxnSp>
                <p:nvCxnSpPr>
                  <p:cNvPr id="56" name="Straight Connector 55"/>
                  <p:cNvCxnSpPr/>
                  <p:nvPr/>
                </p:nvCxnSpPr>
                <p:spPr>
                  <a:xfrm>
                    <a:off x="1946397" y="4940975"/>
                    <a:ext cx="1714500" cy="0"/>
                  </a:xfrm>
                  <a:prstGeom prst="line">
                    <a:avLst/>
                  </a:prstGeom>
                  <a:ln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ectangle 56"/>
                  <p:cNvSpPr/>
                  <p:nvPr/>
                </p:nvSpPr>
                <p:spPr>
                  <a:xfrm>
                    <a:off x="2445158" y="4749692"/>
                    <a:ext cx="767442" cy="191283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100" dirty="0" smtClean="0">
                        <a:solidFill>
                          <a:schemeClr val="tx1"/>
                        </a:solidFill>
                      </a:rPr>
                      <a:t>Cre-ER</a:t>
                    </a:r>
                    <a:r>
                      <a:rPr lang="en-GB" sz="1100" baseline="30000" dirty="0" smtClean="0">
                        <a:solidFill>
                          <a:schemeClr val="tx1"/>
                        </a:solidFill>
                      </a:rPr>
                      <a:t>T2</a:t>
                    </a:r>
                    <a:endParaRPr lang="en-GB" sz="11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8" name="Straight Connector 57"/>
                  <p:cNvCxnSpPr/>
                  <p:nvPr/>
                </p:nvCxnSpPr>
                <p:spPr>
                  <a:xfrm flipV="1">
                    <a:off x="2047916" y="4845333"/>
                    <a:ext cx="0" cy="95642"/>
                  </a:xfrm>
                  <a:prstGeom prst="line">
                    <a:avLst/>
                  </a:prstGeom>
                  <a:ln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/>
                  <p:cNvCxnSpPr/>
                  <p:nvPr/>
                </p:nvCxnSpPr>
                <p:spPr>
                  <a:xfrm>
                    <a:off x="2047916" y="4845333"/>
                    <a:ext cx="145055" cy="0"/>
                  </a:xfrm>
                  <a:prstGeom prst="straightConnector1">
                    <a:avLst/>
                  </a:prstGeom>
                  <a:ln>
                    <a:solidFill>
                      <a:srgbClr val="FFFF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865751" y="4498194"/>
                    <a:ext cx="8075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Emx1</a:t>
                    </a:r>
                    <a:endParaRPr lang="en-GB" sz="1200" i="1" dirty="0">
                      <a:solidFill>
                        <a:schemeClr val="bg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5314370" y="5018990"/>
                  <a:ext cx="1895951" cy="327729"/>
                  <a:chOff x="5092991" y="5136222"/>
                  <a:chExt cx="1895951" cy="327729"/>
                </a:xfrm>
              </p:grpSpPr>
              <p:cxnSp>
                <p:nvCxnSpPr>
                  <p:cNvPr id="71" name="Straight Connector 70"/>
                  <p:cNvCxnSpPr/>
                  <p:nvPr/>
                </p:nvCxnSpPr>
                <p:spPr>
                  <a:xfrm>
                    <a:off x="5092991" y="5381400"/>
                    <a:ext cx="17145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Isosceles Triangle 71"/>
                  <p:cNvSpPr/>
                  <p:nvPr/>
                </p:nvSpPr>
                <p:spPr>
                  <a:xfrm rot="5400000">
                    <a:off x="5448591" y="5336951"/>
                    <a:ext cx="165100" cy="88900"/>
                  </a:xfrm>
                  <a:prstGeom prst="triangl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5617342" y="5136222"/>
                    <a:ext cx="1371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200" i="1" dirty="0">
                        <a:solidFill>
                          <a:schemeClr val="bg1"/>
                        </a:solidFill>
                      </a:rPr>
                      <a:t>Pax6</a:t>
                    </a:r>
                    <a:endParaRPr lang="en-GB" sz="1200" dirty="0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 rot="5400000">
                    <a:off x="6130125" y="5323711"/>
                    <a:ext cx="165100" cy="88900"/>
                  </a:xfrm>
                  <a:prstGeom prst="triangl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82" name="Group 81"/>
            <p:cNvGrpSpPr/>
            <p:nvPr/>
          </p:nvGrpSpPr>
          <p:grpSpPr>
            <a:xfrm>
              <a:off x="1628900" y="4068152"/>
              <a:ext cx="2502017" cy="1540415"/>
              <a:chOff x="1288058" y="4019646"/>
              <a:chExt cx="2502017" cy="1540415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288058" y="4019646"/>
                <a:ext cx="9823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i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GB" sz="2000" i="1" dirty="0" err="1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om</a:t>
                </a:r>
                <a:r>
                  <a:rPr lang="en-GB" sz="2000" i="1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1865751" y="4498194"/>
                <a:ext cx="1795146" cy="442781"/>
                <a:chOff x="1865751" y="4498194"/>
                <a:chExt cx="1795146" cy="442781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>
                  <a:off x="1946397" y="4940975"/>
                  <a:ext cx="1714500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445158" y="4749692"/>
                  <a:ext cx="767442" cy="19128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100" dirty="0" smtClean="0">
                      <a:solidFill>
                        <a:schemeClr val="tx1"/>
                      </a:solidFill>
                    </a:rPr>
                    <a:t>Cre-ER</a:t>
                  </a:r>
                  <a:r>
                    <a:rPr lang="en-GB" sz="1100" baseline="30000" dirty="0" smtClean="0">
                      <a:solidFill>
                        <a:schemeClr val="tx1"/>
                      </a:solidFill>
                    </a:rPr>
                    <a:t>T2</a:t>
                  </a:r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2047916" y="4845333"/>
                  <a:ext cx="0" cy="95642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2047916" y="4845333"/>
                  <a:ext cx="145055" cy="0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Box 51"/>
                <p:cNvSpPr txBox="1"/>
                <p:nvPr/>
              </p:nvSpPr>
              <p:spPr>
                <a:xfrm>
                  <a:off x="1865751" y="4498194"/>
                  <a:ext cx="80755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i="1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Emx1</a:t>
                  </a:r>
                  <a:endParaRPr lang="en-GB" sz="1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1886046" y="5232332"/>
                <a:ext cx="1895951" cy="327729"/>
                <a:chOff x="5092991" y="5136222"/>
                <a:chExt cx="1895951" cy="327729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5092991" y="5381400"/>
                  <a:ext cx="17145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Isosceles Triangle 65"/>
                <p:cNvSpPr/>
                <p:nvPr/>
              </p:nvSpPr>
              <p:spPr>
                <a:xfrm rot="5400000">
                  <a:off x="5448591" y="5336951"/>
                  <a:ext cx="165100" cy="889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5617342" y="5136222"/>
                  <a:ext cx="1371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i="1" dirty="0">
                      <a:solidFill>
                        <a:schemeClr val="bg1"/>
                      </a:solidFill>
                    </a:rPr>
                    <a:t>Pax6</a:t>
                  </a:r>
                  <a:endParaRPr lang="en-GB" sz="1200" dirty="0"/>
                </a:p>
              </p:txBody>
            </p:sp>
            <p:sp>
              <p:nvSpPr>
                <p:cNvPr id="68" name="Isosceles Triangle 67"/>
                <p:cNvSpPr/>
                <p:nvPr/>
              </p:nvSpPr>
              <p:spPr>
                <a:xfrm rot="5400000">
                  <a:off x="6130125" y="5323711"/>
                  <a:ext cx="165100" cy="889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1894124" y="4940378"/>
                <a:ext cx="1895951" cy="327729"/>
                <a:chOff x="5092991" y="5136222"/>
                <a:chExt cx="1895951" cy="327729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5092991" y="5381400"/>
                  <a:ext cx="17145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Isosceles Triangle 76"/>
                <p:cNvSpPr/>
                <p:nvPr/>
              </p:nvSpPr>
              <p:spPr>
                <a:xfrm rot="5400000">
                  <a:off x="5448591" y="5336951"/>
                  <a:ext cx="165100" cy="889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5617342" y="5136222"/>
                  <a:ext cx="1371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i="1" dirty="0">
                      <a:solidFill>
                        <a:schemeClr val="bg1"/>
                      </a:solidFill>
                    </a:rPr>
                    <a:t>Pax6</a:t>
                  </a:r>
                  <a:endParaRPr lang="en-GB" sz="1200" dirty="0"/>
                </a:p>
              </p:txBody>
            </p:sp>
            <p:sp>
              <p:nvSpPr>
                <p:cNvPr id="79" name="Isosceles Triangle 78"/>
                <p:cNvSpPr/>
                <p:nvPr/>
              </p:nvSpPr>
              <p:spPr>
                <a:xfrm rot="5400000">
                  <a:off x="6130125" y="5323711"/>
                  <a:ext cx="165100" cy="889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84" name="Rectangle 83"/>
          <p:cNvSpPr/>
          <p:nvPr/>
        </p:nvSpPr>
        <p:spPr>
          <a:xfrm>
            <a:off x="3845824" y="4013521"/>
            <a:ext cx="1756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1400" i="1" dirty="0" smtClean="0">
                <a:solidFill>
                  <a:schemeClr val="bg1"/>
                </a:solidFill>
              </a:rPr>
              <a:t>Emx1-Cre; Pax6</a:t>
            </a:r>
            <a:r>
              <a:rPr lang="en-GB" sz="1400" i="1" baseline="30000" dirty="0" smtClean="0">
                <a:solidFill>
                  <a:schemeClr val="bg1"/>
                </a:solidFill>
              </a:rPr>
              <a:t>loxP/</a:t>
            </a:r>
            <a:r>
              <a:rPr lang="en-GB" sz="1400" i="1" baseline="30000" dirty="0" err="1" smtClean="0">
                <a:solidFill>
                  <a:schemeClr val="bg1"/>
                </a:solidFill>
              </a:rPr>
              <a:t>loxP</a:t>
            </a:r>
            <a:endParaRPr lang="en-GB" sz="1400" i="1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08328" y="4018642"/>
            <a:ext cx="1615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1400" i="1" dirty="0" smtClean="0">
                <a:solidFill>
                  <a:schemeClr val="bg1"/>
                </a:solidFill>
              </a:rPr>
              <a:t>Emx1-Cre; Pax6</a:t>
            </a:r>
            <a:r>
              <a:rPr lang="en-GB" sz="1400" i="1" baseline="30000" dirty="0" smtClean="0">
                <a:solidFill>
                  <a:schemeClr val="bg1"/>
                </a:solidFill>
              </a:rPr>
              <a:t>loxP/+</a:t>
            </a:r>
            <a:endParaRPr lang="en-GB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99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591" y="184070"/>
            <a:ext cx="10477500" cy="58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2400" b="1" dirty="0">
                <a:solidFill>
                  <a:prstClr val="white"/>
                </a:solidFill>
                <a:latin typeface="Cambria Math" panose="02040503050406030204" pitchFamily="18" charset="0"/>
              </a:rPr>
              <a:t>Pyramidal Cells of the Somatosensory </a:t>
            </a:r>
            <a:r>
              <a:rPr lang="en-GB" sz="2400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Cortex IV (Data Stream 2)</a:t>
            </a:r>
            <a:endParaRPr lang="en-GB" sz="24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4265" y="1746423"/>
            <a:ext cx="5225541" cy="39191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28" y="1096088"/>
            <a:ext cx="3917013" cy="522268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5388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591" y="184070"/>
            <a:ext cx="10477500" cy="58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2400" b="1" dirty="0">
                <a:solidFill>
                  <a:prstClr val="white"/>
                </a:solidFill>
                <a:latin typeface="Cambria Math" panose="02040503050406030204" pitchFamily="18" charset="0"/>
              </a:rPr>
              <a:t>Pyramidal Cells of the Somatosensory </a:t>
            </a:r>
            <a:r>
              <a:rPr lang="en-GB" sz="2400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Cortex V (Data Stream 2)</a:t>
            </a:r>
            <a:endParaRPr lang="en-GB" sz="24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08855" y="1142998"/>
            <a:ext cx="6716788" cy="5110845"/>
            <a:chOff x="1616528" y="1159327"/>
            <a:chExt cx="6574972" cy="49312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528" y="1159327"/>
              <a:ext cx="6574972" cy="493122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1730828" y="5568043"/>
              <a:ext cx="3020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Layer V, Somatosensory Crtx </a:t>
              </a:r>
              <a:endParaRPr lang="en-GB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652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591" y="184070"/>
            <a:ext cx="1047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2400" b="1" dirty="0">
                <a:solidFill>
                  <a:prstClr val="white"/>
                </a:solidFill>
                <a:latin typeface="Cambria Math" panose="02040503050406030204" pitchFamily="18" charset="0"/>
              </a:rPr>
              <a:t>Pyramidal Cells of the Somatosensory </a:t>
            </a:r>
            <a:r>
              <a:rPr lang="en-GB" sz="2400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Cortex VI (Data Stream 2)</a:t>
            </a:r>
            <a:endParaRPr lang="en-GB" sz="24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545" y="1435100"/>
            <a:ext cx="4634800" cy="46279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71" y="1435101"/>
            <a:ext cx="4634799" cy="462790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237864" y="859332"/>
            <a:ext cx="2047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400" i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400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P6</a:t>
            </a:r>
            <a:r>
              <a:rPr lang="en-GB" sz="2400" i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Pax6 </a:t>
            </a:r>
            <a:r>
              <a:rPr lang="en-GB" sz="2400" i="1" baseline="30000" dirty="0" err="1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loxP</a:t>
            </a:r>
            <a:r>
              <a:rPr lang="en-GB" sz="2400" i="1" baseline="30000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/+ </a:t>
            </a:r>
            <a:endParaRPr lang="en-GB" sz="2400" i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7870" y="6177107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80pA</a:t>
            </a:r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93445" y="6177106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160pA</a:t>
            </a:r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5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591" y="184070"/>
            <a:ext cx="10477500" cy="58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2400" b="1" dirty="0">
                <a:solidFill>
                  <a:prstClr val="white"/>
                </a:solidFill>
                <a:latin typeface="Cambria Math" panose="02040503050406030204" pitchFamily="18" charset="0"/>
              </a:rPr>
              <a:t>Pyramidal Cells of the Somatosensory </a:t>
            </a:r>
            <a:r>
              <a:rPr lang="en-GB" sz="2400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Cortex VII (Data Stream 2)</a:t>
            </a:r>
            <a:endParaRPr lang="en-GB" sz="24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353" y="1525593"/>
            <a:ext cx="4531447" cy="45247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37864" y="859332"/>
            <a:ext cx="2047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400" i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400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P6</a:t>
            </a:r>
            <a:r>
              <a:rPr lang="en-GB" sz="2400" i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Pax6 </a:t>
            </a:r>
            <a:r>
              <a:rPr lang="en-GB" sz="2400" i="1" baseline="30000" dirty="0" err="1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loxP</a:t>
            </a:r>
            <a:r>
              <a:rPr lang="en-GB" sz="2400" i="1" baseline="30000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/+ </a:t>
            </a:r>
            <a:endParaRPr lang="en-GB" sz="2400" i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36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37" y="1710138"/>
            <a:ext cx="5676921" cy="482872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09" y="1710138"/>
            <a:ext cx="4069584" cy="486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0100" y="520700"/>
            <a:ext cx="567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Principal Cells and Interneurons</a:t>
            </a:r>
            <a:endParaRPr lang="en-GB" sz="24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74930" y="1266881"/>
            <a:ext cx="231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Interneurons</a:t>
            </a:r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3537" y="1266881"/>
            <a:ext cx="231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Principal Cells</a:t>
            </a:r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3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11" y="1106572"/>
            <a:ext cx="4620567" cy="45940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59" y="1109897"/>
            <a:ext cx="4621169" cy="45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57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591" y="184070"/>
            <a:ext cx="10477500" cy="58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2400" b="1" dirty="0">
                <a:solidFill>
                  <a:prstClr val="white"/>
                </a:solidFill>
                <a:latin typeface="Cambria Math" panose="02040503050406030204" pitchFamily="18" charset="0"/>
              </a:rPr>
              <a:t>Pyramidal Cells of the Somatosensory </a:t>
            </a:r>
            <a:r>
              <a:rPr lang="en-GB" sz="2400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Cortex VIII (Data Stream 2)</a:t>
            </a:r>
            <a:endParaRPr lang="en-GB" sz="24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7591" y="1540859"/>
            <a:ext cx="5327387" cy="4549697"/>
            <a:chOff x="8796827" y="1083661"/>
            <a:chExt cx="2712430" cy="27124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6827" y="1083661"/>
              <a:ext cx="2712430" cy="271243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8875480" y="3442102"/>
              <a:ext cx="517282" cy="201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x40</a:t>
              </a:r>
              <a:endParaRPr lang="en-GB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40679" y="1540859"/>
            <a:ext cx="5084270" cy="4549696"/>
            <a:chOff x="8813485" y="3967054"/>
            <a:chExt cx="2735521" cy="27355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3485" y="3967054"/>
              <a:ext cx="2735521" cy="273552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8852389" y="6352133"/>
              <a:ext cx="517282" cy="203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x40</a:t>
              </a:r>
              <a:endParaRPr lang="en-GB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12071" y="1540859"/>
            <a:ext cx="132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Lower</a:t>
            </a:r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7508" y="1540859"/>
            <a:ext cx="132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Upper</a:t>
            </a:r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95371" y="5650681"/>
            <a:ext cx="120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i="1" dirty="0">
                <a:solidFill>
                  <a:schemeClr val="bg1"/>
                </a:solidFill>
              </a:rPr>
              <a:t>Pax6</a:t>
            </a:r>
            <a:r>
              <a:rPr lang="en-GB" i="1" baseline="30000" dirty="0">
                <a:solidFill>
                  <a:schemeClr val="bg1"/>
                </a:solidFill>
              </a:rPr>
              <a:t>loxP/</a:t>
            </a:r>
            <a:r>
              <a:rPr lang="en-GB" i="1" baseline="30000" dirty="0" err="1">
                <a:solidFill>
                  <a:schemeClr val="bg1"/>
                </a:solidFill>
              </a:rPr>
              <a:t>loxP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45271" y="5564550"/>
            <a:ext cx="120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i="1" dirty="0">
                <a:solidFill>
                  <a:schemeClr val="bg1"/>
                </a:solidFill>
              </a:rPr>
              <a:t>Pax6</a:t>
            </a:r>
            <a:r>
              <a:rPr lang="en-GB" i="1" baseline="30000" dirty="0">
                <a:solidFill>
                  <a:schemeClr val="bg1"/>
                </a:solidFill>
              </a:rPr>
              <a:t>loxP/</a:t>
            </a:r>
            <a:r>
              <a:rPr lang="en-GB" i="1" baseline="30000" dirty="0" err="1">
                <a:solidFill>
                  <a:schemeClr val="bg1"/>
                </a:solidFill>
              </a:rPr>
              <a:t>loxP</a:t>
            </a:r>
            <a:endParaRPr lang="en-GB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0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200" y="431500"/>
            <a:ext cx="10477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>
              <a:defRPr/>
            </a:pPr>
            <a:r>
              <a:rPr lang="en-GB" sz="1600" i="1" baseline="30000" dirty="0" smtClean="0">
                <a:solidFill>
                  <a:prstClr val="white"/>
                </a:solidFill>
              </a:rPr>
              <a:t> </a:t>
            </a:r>
            <a:endParaRPr lang="en-GB" sz="1600" i="1" dirty="0">
              <a:solidFill>
                <a:prstClr val="white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84203" y="2512785"/>
            <a:ext cx="3447174" cy="2601764"/>
            <a:chOff x="8128000" y="2009864"/>
            <a:chExt cx="3819584" cy="28522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8000" y="2009864"/>
              <a:ext cx="3819584" cy="28522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255000" y="4495800"/>
              <a:ext cx="635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x20</a:t>
              </a:r>
              <a:endParaRPr lang="en-GB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5182605" y="1253915"/>
            <a:ext cx="2307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000" u="sng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P6 Cre-Pax6</a:t>
            </a:r>
            <a:r>
              <a:rPr lang="en-GB" sz="2000" u="sng" baseline="30000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loxP/</a:t>
            </a:r>
            <a:r>
              <a:rPr lang="en-GB" sz="2000" u="sng" baseline="30000" dirty="0" err="1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loxP</a:t>
            </a:r>
            <a:r>
              <a:rPr lang="en-GB" sz="2000" u="sng" baseline="30000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endParaRPr lang="en-GB" sz="2000" u="sng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75" y="1212078"/>
            <a:ext cx="3022626" cy="26999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75" y="4031014"/>
            <a:ext cx="3022626" cy="26999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80" y="1125895"/>
            <a:ext cx="2712430" cy="27124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89" y="3968057"/>
            <a:ext cx="2735521" cy="273552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52389" y="6352133"/>
            <a:ext cx="517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x40</a:t>
            </a:r>
            <a:endParaRPr lang="en-GB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75480" y="3442102"/>
            <a:ext cx="517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x40</a:t>
            </a:r>
            <a:endParaRPr lang="en-GB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0101" y="3598725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120pA</a:t>
            </a:r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40101" y="6303282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240pA</a:t>
            </a:r>
            <a:endParaRPr lang="en-GB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7591" y="184070"/>
            <a:ext cx="1047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2400" b="1" dirty="0">
                <a:solidFill>
                  <a:prstClr val="white"/>
                </a:solidFill>
                <a:latin typeface="Cambria Math" panose="02040503050406030204" pitchFamily="18" charset="0"/>
              </a:rPr>
              <a:t>Pyramidal Cells of the Somatosensory </a:t>
            </a:r>
            <a:r>
              <a:rPr lang="en-GB" sz="2400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Cortex IX (Data Stream 2)</a:t>
            </a:r>
            <a:endParaRPr lang="en-GB" sz="24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2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591" y="184070"/>
            <a:ext cx="1047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2400" b="1" dirty="0">
                <a:solidFill>
                  <a:prstClr val="white"/>
                </a:solidFill>
                <a:latin typeface="Cambria Math" panose="02040503050406030204" pitchFamily="18" charset="0"/>
              </a:rPr>
              <a:t>Pyramidal Cells of the Somatosensory </a:t>
            </a:r>
            <a:r>
              <a:rPr lang="en-GB" sz="2400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Cortex </a:t>
            </a:r>
            <a:r>
              <a:rPr lang="en-GB" sz="2400" b="1" dirty="0">
                <a:solidFill>
                  <a:prstClr val="white"/>
                </a:solidFill>
                <a:latin typeface="Cambria Math" panose="02040503050406030204" pitchFamily="18" charset="0"/>
              </a:rPr>
              <a:t>X</a:t>
            </a:r>
            <a:r>
              <a:rPr lang="en-GB" sz="2400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 (Data Stream 2)</a:t>
            </a:r>
          </a:p>
          <a:p>
            <a:pPr lvl="0" algn="ctr">
              <a:lnSpc>
                <a:spcPct val="150000"/>
              </a:lnSpc>
            </a:pPr>
            <a:r>
              <a:rPr lang="en-GB" sz="2400" i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Interneurons – Different firing/morphology </a:t>
            </a:r>
            <a:endParaRPr lang="en-GB" sz="2400" i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38299"/>
            <a:ext cx="4874985" cy="486773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70" y="1638300"/>
            <a:ext cx="4867730" cy="486773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4425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199" y="332582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Immunohistochemistry I  – Thick Slice Wall of Failure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22" y="1528445"/>
            <a:ext cx="6627053" cy="47921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64233" y="838180"/>
            <a:ext cx="2317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400" i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400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P7</a:t>
            </a:r>
            <a:r>
              <a:rPr lang="en-GB" sz="2400" i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Pax6 </a:t>
            </a:r>
            <a:r>
              <a:rPr lang="en-GB" sz="2400" i="1" baseline="30000" dirty="0" err="1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loxP</a:t>
            </a:r>
            <a:r>
              <a:rPr lang="en-GB" sz="2400" i="1" baseline="30000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GB" sz="2400" i="1" baseline="30000" dirty="0" err="1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loxP</a:t>
            </a:r>
            <a:r>
              <a:rPr lang="en-GB" sz="2400" i="1" baseline="30000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endParaRPr lang="en-GB" sz="2400" i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8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199" y="332582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Immunohistochemistry II– Thin Slice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184572" y="1584303"/>
            <a:ext cx="4040413" cy="4561122"/>
            <a:chOff x="7734178" y="1201719"/>
            <a:chExt cx="3327521" cy="49211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71059" y="2232209"/>
              <a:ext cx="4453759" cy="3327521"/>
            </a:xfrm>
            <a:prstGeom prst="rect">
              <a:avLst/>
            </a:prstGeom>
            <a:ln>
              <a:solidFill>
                <a:srgbClr val="FF0000"/>
              </a:solidFill>
            </a:ln>
            <a:effectLst/>
          </p:spPr>
        </p:pic>
        <p:grpSp>
          <p:nvGrpSpPr>
            <p:cNvPr id="15" name="Group 14"/>
            <p:cNvGrpSpPr/>
            <p:nvPr/>
          </p:nvGrpSpPr>
          <p:grpSpPr>
            <a:xfrm>
              <a:off x="7734178" y="1201719"/>
              <a:ext cx="3327521" cy="4902635"/>
              <a:chOff x="7734178" y="1201719"/>
              <a:chExt cx="3327521" cy="490263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734178" y="1239819"/>
                <a:ext cx="3327521" cy="266700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886700" y="1201719"/>
                <a:ext cx="2971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 uM Coronal P10 – GAD67</a:t>
                </a:r>
                <a:endPara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886700" y="5765800"/>
                <a:ext cx="571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x20</a:t>
                </a:r>
                <a:endParaRPr lang="en-GB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146715" y="1567164"/>
            <a:ext cx="4937491" cy="4561119"/>
            <a:chOff x="991157" y="519680"/>
            <a:chExt cx="5961184" cy="4915675"/>
          </a:xfrm>
        </p:grpSpPr>
        <p:grpSp>
          <p:nvGrpSpPr>
            <p:cNvPr id="12" name="Group 11"/>
            <p:cNvGrpSpPr/>
            <p:nvPr/>
          </p:nvGrpSpPr>
          <p:grpSpPr>
            <a:xfrm>
              <a:off x="991157" y="519680"/>
              <a:ext cx="5961184" cy="4915675"/>
              <a:chOff x="1366716" y="1206500"/>
              <a:chExt cx="5961184" cy="491567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366716" y="1257300"/>
                <a:ext cx="5961184" cy="266700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6716" y="1668416"/>
                <a:ext cx="5961184" cy="445375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574800" y="1206500"/>
                <a:ext cx="5397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 uM Coronal P10 – GAD67</a:t>
                </a:r>
                <a:endPara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991157" y="5082287"/>
              <a:ext cx="571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x5</a:t>
              </a:r>
              <a:endParaRPr lang="en-GB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8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00250224"/>
              </p:ext>
            </p:extLst>
          </p:nvPr>
        </p:nvGraphicFramePr>
        <p:xfrm>
          <a:off x="2579915" y="1144032"/>
          <a:ext cx="7556500" cy="4964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11400" y="571500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Future Directions</a:t>
            </a:r>
            <a:endParaRPr lang="en-GB" sz="24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62426" y="512198"/>
            <a:ext cx="9620347" cy="2300453"/>
            <a:chOff x="5156199" y="479540"/>
            <a:chExt cx="9620347" cy="2300453"/>
          </a:xfrm>
        </p:grpSpPr>
        <p:sp>
          <p:nvSpPr>
            <p:cNvPr id="7" name="TextBox 6"/>
            <p:cNvSpPr txBox="1"/>
            <p:nvPr/>
          </p:nvSpPr>
          <p:spPr>
            <a:xfrm>
              <a:off x="5156199" y="479540"/>
              <a:ext cx="9620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Multiform Future – Ectopia Cell Culture </a:t>
              </a:r>
              <a:endParaRPr lang="en-GB" sz="2400" dirty="0">
                <a:solidFill>
                  <a:schemeClr val="bg1"/>
                </a:solidFill>
              </a:endParaRPr>
            </a:p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37251" y="1025667"/>
              <a:ext cx="369388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i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Oligodendrocyte Precursor Cells (OPCs)</a:t>
              </a:r>
              <a:endParaRPr lang="en-GB" sz="3600" b="1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5602" t="16322" r="3961" b="5058"/>
          <a:stretch/>
        </p:blipFill>
        <p:spPr>
          <a:xfrm>
            <a:off x="472966" y="654087"/>
            <a:ext cx="5849006" cy="5222872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63500">
              <a:srgbClr val="00B0F0">
                <a:alpha val="40000"/>
              </a:srgbClr>
            </a:glow>
          </a:effectLst>
        </p:spPr>
      </p:pic>
      <p:sp>
        <p:nvSpPr>
          <p:cNvPr id="2" name="Rectangle 1"/>
          <p:cNvSpPr/>
          <p:nvPr/>
        </p:nvSpPr>
        <p:spPr>
          <a:xfrm>
            <a:off x="472966" y="6018848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Maldonado </a:t>
            </a:r>
            <a:r>
              <a:rPr lang="en-GB" b="1" i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et al</a:t>
            </a:r>
            <a:r>
              <a:rPr lang="en-GB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., </a:t>
            </a:r>
            <a:r>
              <a:rPr lang="en-GB" b="1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2013</a:t>
            </a:r>
            <a:endParaRPr lang="en-GB" b="1" dirty="0">
              <a:solidFill>
                <a:srgbClr val="00B0F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4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566" t="10331" r="44176" b="36618"/>
          <a:stretch/>
        </p:blipFill>
        <p:spPr>
          <a:xfrm>
            <a:off x="391886" y="339191"/>
            <a:ext cx="5861957" cy="6051289"/>
          </a:xfrm>
          <a:prstGeom prst="rect">
            <a:avLst/>
          </a:prstGeom>
          <a:effectLst>
            <a:glow rad="139700">
              <a:srgbClr val="00B0F0"/>
            </a:glow>
          </a:effectLst>
        </p:spPr>
      </p:pic>
      <p:sp>
        <p:nvSpPr>
          <p:cNvPr id="10" name="TextBox 9"/>
          <p:cNvSpPr txBox="1"/>
          <p:nvPr/>
        </p:nvSpPr>
        <p:spPr>
          <a:xfrm>
            <a:off x="6482443" y="5928815"/>
            <a:ext cx="2890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Gotz </a:t>
            </a:r>
            <a:r>
              <a:rPr lang="en-GB" sz="2400" b="1" i="1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et al</a:t>
            </a:r>
            <a:r>
              <a:rPr lang="en-GB" sz="2400" b="1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., 1998</a:t>
            </a:r>
            <a:endParaRPr lang="en-GB" sz="2400" b="1" dirty="0">
              <a:solidFill>
                <a:srgbClr val="00B0F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62426" y="512198"/>
            <a:ext cx="9620347" cy="1746456"/>
            <a:chOff x="5156199" y="479540"/>
            <a:chExt cx="9620347" cy="1746456"/>
          </a:xfrm>
        </p:grpSpPr>
        <p:sp>
          <p:nvSpPr>
            <p:cNvPr id="12" name="TextBox 11"/>
            <p:cNvSpPr txBox="1"/>
            <p:nvPr/>
          </p:nvSpPr>
          <p:spPr>
            <a:xfrm>
              <a:off x="5156199" y="479540"/>
              <a:ext cx="9620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Multiform Future – Ectopia Cell Culture </a:t>
              </a:r>
              <a:endParaRPr lang="en-GB" sz="2400" dirty="0">
                <a:solidFill>
                  <a:schemeClr val="bg1"/>
                </a:solidFill>
              </a:endParaRPr>
            </a:p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37251" y="1025667"/>
              <a:ext cx="36938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i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Ephys in Primary Cell Cultures</a:t>
              </a:r>
              <a:endParaRPr lang="en-GB" sz="3600" b="1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33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4569840" y="1235880"/>
            <a:ext cx="961920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GB" sz="2400" b="1" spc="-1">
                <a:solidFill>
                  <a:srgbClr val="FFFFFF"/>
                </a:solidFill>
                <a:latin typeface="Cambria Math"/>
                <a:ea typeface="Cambria Math"/>
              </a:rPr>
              <a:t>Multiform Future – Ectopia Cell Culture </a:t>
            </a:r>
            <a:endParaRPr lang="en-GB" sz="2400" spc="-1">
              <a:solidFill>
                <a:prstClr val="black"/>
              </a:solidFill>
            </a:endParaRPr>
          </a:p>
          <a:p>
            <a:endParaRPr lang="en-GB" sz="2400" spc="-1">
              <a:solidFill>
                <a:prstClr val="black"/>
              </a:solidFill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651080" y="1782000"/>
            <a:ext cx="3692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3600" b="1" i="1" spc="-1">
                <a:solidFill>
                  <a:srgbClr val="FFFFFF"/>
                </a:solidFill>
                <a:latin typeface="Cambria Math"/>
                <a:ea typeface="Cambria Math"/>
              </a:rPr>
              <a:t>Synaptosomes</a:t>
            </a:r>
            <a:endParaRPr lang="en-GB" sz="3600" spc="-1">
              <a:solidFill>
                <a:prstClr val="black"/>
              </a:solidFill>
            </a:endParaRPr>
          </a:p>
        </p:txBody>
      </p:sp>
      <p:pic>
        <p:nvPicPr>
          <p:cNvPr id="403" name="Picture 1"/>
          <p:cNvPicPr/>
          <p:nvPr/>
        </p:nvPicPr>
        <p:blipFill>
          <a:blip r:embed="rId2"/>
          <a:srcRect l="9062" t="16676" r="17149" b="7079"/>
          <a:stretch/>
        </p:blipFill>
        <p:spPr>
          <a:xfrm>
            <a:off x="7333920" y="2512080"/>
            <a:ext cx="4329360" cy="3535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04" name="Picture 2"/>
          <p:cNvPicPr/>
          <p:nvPr/>
        </p:nvPicPr>
        <p:blipFill>
          <a:blip r:embed="rId3"/>
          <a:srcRect l="4270" t="36567" r="41312" b="23460"/>
          <a:stretch/>
        </p:blipFill>
        <p:spPr>
          <a:xfrm>
            <a:off x="288000" y="576000"/>
            <a:ext cx="5847480" cy="3436920"/>
          </a:xfrm>
          <a:prstGeom prst="rect">
            <a:avLst/>
          </a:prstGeom>
          <a:ln>
            <a:noFill/>
          </a:ln>
        </p:spPr>
      </p:pic>
      <p:sp>
        <p:nvSpPr>
          <p:cNvPr id="405" name="CustomShape 3"/>
          <p:cNvSpPr/>
          <p:nvPr/>
        </p:nvSpPr>
        <p:spPr>
          <a:xfrm>
            <a:off x="216000" y="4013640"/>
            <a:ext cx="28890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2400" b="1" spc="-1">
                <a:solidFill>
                  <a:srgbClr val="00B0F0"/>
                </a:solidFill>
                <a:latin typeface="Cambria Math"/>
                <a:ea typeface="Cambria Math"/>
              </a:rPr>
              <a:t>Evans, 2015</a:t>
            </a:r>
            <a:endParaRPr lang="en-GB" sz="2400" spc="-1">
              <a:solidFill>
                <a:prstClr val="black"/>
              </a:solidFill>
            </a:endParaRPr>
          </a:p>
        </p:txBody>
      </p:sp>
      <p:pic>
        <p:nvPicPr>
          <p:cNvPr id="406" name="Picture 405"/>
          <p:cNvPicPr/>
          <p:nvPr/>
        </p:nvPicPr>
        <p:blipFill>
          <a:blip r:embed="rId4"/>
          <a:srcRect l="22072" t="40625" r="23387" b="36067"/>
          <a:stretch/>
        </p:blipFill>
        <p:spPr>
          <a:xfrm>
            <a:off x="504000" y="4896360"/>
            <a:ext cx="6550920" cy="1582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4404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30400" y="2844800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Pyramidal Cells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16000" y="1065851"/>
            <a:ext cx="4406900" cy="5165110"/>
            <a:chOff x="1016000" y="1065851"/>
            <a:chExt cx="4406900" cy="5165110"/>
          </a:xfrm>
        </p:grpSpPr>
        <p:grpSp>
          <p:nvGrpSpPr>
            <p:cNvPr id="19" name="Group 18"/>
            <p:cNvGrpSpPr/>
            <p:nvPr/>
          </p:nvGrpSpPr>
          <p:grpSpPr>
            <a:xfrm>
              <a:off x="1016000" y="1065851"/>
              <a:ext cx="4406900" cy="3744605"/>
              <a:chOff x="1079500" y="1444030"/>
              <a:chExt cx="4406900" cy="3744605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358900" y="1444030"/>
                <a:ext cx="3657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Radial Glia (Dorsal Telencephalon) (Pax6)</a:t>
                </a:r>
              </a:p>
              <a:p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>
                <a:off x="1828800" y="2082800"/>
                <a:ext cx="0" cy="87630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1079500" y="3006109"/>
                <a:ext cx="245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Neurogenesis</a:t>
                </a:r>
                <a:endParaRPr lang="en-GB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530600" y="2844800"/>
                <a:ext cx="1905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Intermediate Progenitors (Trb2) expression</a:t>
                </a:r>
                <a:endParaRPr lang="en-GB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314700" y="4819303"/>
                <a:ext cx="2171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Neurogenesis</a:t>
                </a:r>
                <a:endParaRPr lang="en-GB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2" name="Down Arrow 1"/>
            <p:cNvSpPr/>
            <p:nvPr/>
          </p:nvSpPr>
          <p:spPr>
            <a:xfrm>
              <a:off x="2927350" y="5000006"/>
              <a:ext cx="165100" cy="516488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54150" y="5584630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Principals Cells </a:t>
              </a:r>
            </a:p>
            <a:p>
              <a:pPr algn="ctr"/>
              <a:endParaRPr lang="en-GB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09226" y="1065851"/>
            <a:ext cx="5943600" cy="5172817"/>
            <a:chOff x="5854700" y="1065851"/>
            <a:chExt cx="5943600" cy="5172817"/>
          </a:xfrm>
        </p:grpSpPr>
        <p:grpSp>
          <p:nvGrpSpPr>
            <p:cNvPr id="5" name="Group 4"/>
            <p:cNvGrpSpPr/>
            <p:nvPr/>
          </p:nvGrpSpPr>
          <p:grpSpPr>
            <a:xfrm>
              <a:off x="5854700" y="1065851"/>
              <a:ext cx="5943600" cy="3662332"/>
              <a:chOff x="5880100" y="1432699"/>
              <a:chExt cx="5943600" cy="366233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880100" y="1432699"/>
                <a:ext cx="594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Ganglionic Eminence Progenitors (Ventral Telencephalon)</a:t>
                </a:r>
                <a:endParaRPr lang="en-GB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781800" y="2999605"/>
                <a:ext cx="323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Migration into cortex (intrinsic/extrinsic cues)</a:t>
                </a:r>
                <a:endParaRPr lang="en-GB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366633" y="3890800"/>
                <a:ext cx="1818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GB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Radial Migration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201533" y="2391759"/>
                <a:ext cx="2228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GB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Tangential </a:t>
                </a:r>
                <a:r>
                  <a:rPr lang="en-GB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Migration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747383" y="4725699"/>
                <a:ext cx="3238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Migration within cortical plate</a:t>
                </a:r>
                <a:endParaRPr lang="en-GB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23" name="Down Arrow 22"/>
            <p:cNvSpPr/>
            <p:nvPr/>
          </p:nvSpPr>
          <p:spPr>
            <a:xfrm>
              <a:off x="8293100" y="5022993"/>
              <a:ext cx="165100" cy="516488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56400" y="5592337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Interneurons</a:t>
              </a:r>
            </a:p>
            <a:p>
              <a:pPr algn="ctr"/>
              <a:endParaRPr lang="en-GB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62875" y="355036"/>
            <a:ext cx="6470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Pax6 Deletion – Radial Glia Interneuron Lineage?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044703" y="1551031"/>
            <a:ext cx="0" cy="8763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044703" y="3591111"/>
            <a:ext cx="0" cy="8763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911934" y="1586761"/>
            <a:ext cx="0" cy="8763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074879" y="3376029"/>
            <a:ext cx="0" cy="8763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40014" y="825265"/>
            <a:ext cx="10958286" cy="55316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2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7029" t="31159" r="36245" b="48798"/>
          <a:stretch/>
        </p:blipFill>
        <p:spPr>
          <a:xfrm>
            <a:off x="354813" y="348911"/>
            <a:ext cx="7695174" cy="2175120"/>
          </a:xfrm>
          <a:prstGeom prst="rect">
            <a:avLst/>
          </a:prstGeom>
          <a:effectLst>
            <a:glow rad="127000">
              <a:srgbClr val="00B0F0"/>
            </a:glow>
          </a:effectLst>
        </p:spPr>
      </p:pic>
      <p:pic>
        <p:nvPicPr>
          <p:cNvPr id="17416" name="Picture 8" descr="https://www.ncbi.nlm.nih.gov/corecgi/tileshop/tileshop.fcgi?p=PMC3&amp;id=942563&amp;s=39&amp;r=1&amp;c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13" y="2779937"/>
            <a:ext cx="4370925" cy="3882119"/>
          </a:xfrm>
          <a:prstGeom prst="rect">
            <a:avLst/>
          </a:prstGeom>
          <a:noFill/>
          <a:effectLst>
            <a:glow rad="127000">
              <a:srgbClr val="00B0F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156199" y="479540"/>
            <a:ext cx="9620347" cy="1192458"/>
            <a:chOff x="5156199" y="479540"/>
            <a:chExt cx="9620347" cy="1192458"/>
          </a:xfrm>
        </p:grpSpPr>
        <p:sp>
          <p:nvSpPr>
            <p:cNvPr id="4" name="TextBox 3"/>
            <p:cNvSpPr txBox="1"/>
            <p:nvPr/>
          </p:nvSpPr>
          <p:spPr>
            <a:xfrm>
              <a:off x="5156199" y="479540"/>
              <a:ext cx="9620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Multiform Future – NMDA</a:t>
              </a:r>
              <a:endParaRPr lang="en-GB" sz="2400" dirty="0">
                <a:solidFill>
                  <a:schemeClr val="bg1"/>
                </a:solidFill>
              </a:endParaRPr>
            </a:p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37251" y="1025667"/>
              <a:ext cx="3693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i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GluN2A/B Switch</a:t>
              </a:r>
              <a:endParaRPr lang="en-GB" sz="3600" b="1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966758" y="2715279"/>
            <a:ext cx="2890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Wyllie </a:t>
            </a:r>
            <a:r>
              <a:rPr lang="en-GB" sz="2400" b="1" i="1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et al</a:t>
            </a:r>
            <a:r>
              <a:rPr lang="en-GB" sz="2400" b="1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., 2013</a:t>
            </a:r>
            <a:endParaRPr lang="en-GB" sz="2400" b="1" dirty="0">
              <a:solidFill>
                <a:srgbClr val="00B0F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6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shetl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3610" y="0"/>
            <a:ext cx="11028611" cy="7266214"/>
          </a:xfrm>
          <a:prstGeom prst="rect">
            <a:avLst/>
          </a:prstGeom>
          <a:noFill/>
          <a:effectLst>
            <a:glow rad="127000">
              <a:srgbClr val="00B05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69930" y="179614"/>
            <a:ext cx="5638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Acknowledgments</a:t>
            </a:r>
          </a:p>
          <a:p>
            <a:endParaRPr lang="en-GB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Michael Daw</a:t>
            </a:r>
          </a:p>
          <a:p>
            <a:r>
              <a:rPr lang="en-GB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Prof.</a:t>
            </a:r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Dave Price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Martine Manuel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Melanie Stefan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</a:t>
            </a:r>
            <a:r>
              <a:rPr lang="en-GB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Soham</a:t>
            </a:r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Mitra</a:t>
            </a:r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Sean McKay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Mike </a:t>
            </a:r>
            <a:r>
              <a:rPr lang="en-GB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Molinek</a:t>
            </a:r>
            <a:endParaRPr lang="en-GB" i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Dr Adam Jackson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Laura Oliveira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Rita </a:t>
            </a:r>
            <a:r>
              <a:rPr lang="en-GB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Loureiro</a:t>
            </a:r>
            <a:endParaRPr lang="en-GB" i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Sarah Tennant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Jonny Marshall 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Zrinko</a:t>
            </a:r>
          </a:p>
          <a:p>
            <a:r>
              <a:rPr lang="en-GB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Kai</a:t>
            </a:r>
          </a:p>
        </p:txBody>
      </p:sp>
    </p:spTree>
    <p:extLst>
      <p:ext uri="{BB962C8B-B14F-4D97-AF65-F5344CB8AC3E}">
        <p14:creationId xmlns:p14="http://schemas.microsoft.com/office/powerpoint/2010/main" val="62592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9898" y="164676"/>
            <a:ext cx="104775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Paired-box 6 (Pax6)</a:t>
            </a:r>
          </a:p>
          <a:p>
            <a:pPr algn="ctr"/>
            <a:endParaRPr lang="en-GB" b="1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GB" sz="32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DNA                   RNA</a:t>
            </a:r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</a:t>
            </a:r>
            <a:r>
              <a:rPr lang="en-GB" sz="32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Protein</a:t>
            </a:r>
          </a:p>
          <a:p>
            <a:pPr algn="ctr"/>
            <a:endParaRPr lang="en-GB" b="1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GB" b="1" dirty="0" smtClean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GB" b="1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GB" b="1" dirty="0" smtClean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GB" b="1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b="1" dirty="0" smtClean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</a:t>
            </a:r>
          </a:p>
          <a:p>
            <a:endParaRPr lang="en-GB" b="1" dirty="0" smtClean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b="1" dirty="0" smtClean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GB" b="1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GB" b="1" dirty="0" smtClean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GB" b="1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GB" b="1" dirty="0" smtClean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GB" b="1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GB" b="1" dirty="0" smtClean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4200" y="4443650"/>
            <a:ext cx="1047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b="1" dirty="0" smtClean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GB" b="1" dirty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35274" y="1446182"/>
            <a:ext cx="3943649" cy="1426551"/>
            <a:chOff x="2343375" y="1365150"/>
            <a:chExt cx="3943649" cy="1426551"/>
          </a:xfrm>
        </p:grpSpPr>
        <p:sp>
          <p:nvSpPr>
            <p:cNvPr id="3" name="Rounded Rectangle 2"/>
            <p:cNvSpPr/>
            <p:nvPr/>
          </p:nvSpPr>
          <p:spPr>
            <a:xfrm>
              <a:off x="2343375" y="1365150"/>
              <a:ext cx="1473200" cy="82550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610673" y="1365150"/>
              <a:ext cx="3676351" cy="1426551"/>
              <a:chOff x="2712273" y="1248347"/>
              <a:chExt cx="3676351" cy="142655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712273" y="1450875"/>
                <a:ext cx="137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Pax6</a:t>
                </a:r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01024" y="1248347"/>
                <a:ext cx="2387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Cell cycle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Cell Migration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Cortical Layering </a:t>
                </a:r>
                <a:endParaRPr lang="en-GB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3238500" y="2065298"/>
                <a:ext cx="0" cy="60960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3" y="3700721"/>
            <a:ext cx="3878242" cy="291615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29" y="3725180"/>
            <a:ext cx="3268400" cy="291821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6810" y="3082621"/>
            <a:ext cx="1033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Pax6 mutant embryos (</a:t>
            </a:r>
            <a:r>
              <a:rPr lang="en-GB" i="1" dirty="0" smtClean="0">
                <a:solidFill>
                  <a:schemeClr val="bg1"/>
                </a:solidFill>
              </a:rPr>
              <a:t>Pax6</a:t>
            </a:r>
            <a:r>
              <a:rPr lang="en-GB" i="1" baseline="30000" dirty="0" smtClean="0">
                <a:solidFill>
                  <a:schemeClr val="bg1"/>
                </a:solidFill>
              </a:rPr>
              <a:t>loxP/</a:t>
            </a:r>
            <a:r>
              <a:rPr lang="en-GB" i="1" baseline="30000" dirty="0" err="1" smtClean="0">
                <a:solidFill>
                  <a:schemeClr val="bg1"/>
                </a:solidFill>
              </a:rPr>
              <a:t>loxP</a:t>
            </a:r>
            <a:r>
              <a:rPr lang="en-GB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(Martine/Dave and </a:t>
            </a:r>
            <a:r>
              <a:rPr lang="en-GB" b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Zrinko</a:t>
            </a:r>
            <a:r>
              <a:rPr lang="en-GB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/Martine)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07099" y="1108822"/>
            <a:ext cx="137159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200142" y="1108822"/>
            <a:ext cx="137159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/>
          <a:stretch/>
        </p:blipFill>
        <p:spPr>
          <a:xfrm>
            <a:off x="8082671" y="3766444"/>
            <a:ext cx="3370091" cy="278264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9126326" y="6081678"/>
            <a:ext cx="227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BrdU</a:t>
            </a:r>
            <a:r>
              <a:rPr lang="en-GB" dirty="0" smtClean="0">
                <a:solidFill>
                  <a:schemeClr val="bg1"/>
                </a:solidFill>
              </a:rPr>
              <a:t> injected at E16.5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34066" y="3866571"/>
            <a:ext cx="67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90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4114" y="266200"/>
            <a:ext cx="674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Pax6 Deletion – Radial Glia Interneuron Lineage?</a:t>
            </a:r>
            <a:endParaRPr lang="en-GB" sz="24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8914" y="1110456"/>
            <a:ext cx="4405086" cy="4712450"/>
            <a:chOff x="1016000" y="1065851"/>
            <a:chExt cx="4406900" cy="4848115"/>
          </a:xfrm>
        </p:grpSpPr>
        <p:grpSp>
          <p:nvGrpSpPr>
            <p:cNvPr id="4" name="Group 3"/>
            <p:cNvGrpSpPr/>
            <p:nvPr/>
          </p:nvGrpSpPr>
          <p:grpSpPr>
            <a:xfrm>
              <a:off x="1016000" y="1065851"/>
              <a:ext cx="4406900" cy="3744605"/>
              <a:chOff x="1079500" y="1444030"/>
              <a:chExt cx="4406900" cy="374460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358900" y="1444030"/>
                <a:ext cx="3657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Radial Glia (Dorsal Telencephalon) (Pax6)</a:t>
                </a:r>
              </a:p>
              <a:p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1828800" y="2082800"/>
                <a:ext cx="0" cy="87630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1079500" y="3006109"/>
                <a:ext cx="245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Neurogenesis</a:t>
                </a:r>
                <a:endParaRPr lang="en-GB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530600" y="2844800"/>
                <a:ext cx="1905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Intermediate Progenitors (Trb2) expression</a:t>
                </a:r>
                <a:endParaRPr lang="en-GB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4700" y="4819303"/>
                <a:ext cx="2171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Neurogenesis</a:t>
                </a:r>
                <a:endParaRPr lang="en-GB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5" name="Down Arrow 4"/>
            <p:cNvSpPr/>
            <p:nvPr/>
          </p:nvSpPr>
          <p:spPr>
            <a:xfrm>
              <a:off x="2774887" y="4681055"/>
              <a:ext cx="165100" cy="516488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34557" y="5267635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Principals Cells </a:t>
              </a:r>
            </a:p>
            <a:p>
              <a:pPr algn="ctr"/>
              <a:endParaRPr lang="en-GB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4007757" y="3666950"/>
            <a:ext cx="0" cy="71106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07757" y="1590321"/>
            <a:ext cx="0" cy="8763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29628" y="1748861"/>
            <a:ext cx="3254829" cy="1008081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24303" y="3112445"/>
            <a:ext cx="593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GABAergic Population?</a:t>
            </a:r>
            <a:endParaRPr lang="en-GB" sz="24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8914" y="5643024"/>
            <a:ext cx="593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Glutamatergic Population</a:t>
            </a:r>
            <a:endParaRPr lang="en-GB" sz="24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1200" y="858435"/>
            <a:ext cx="10218057" cy="56170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4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71" y="1723206"/>
            <a:ext cx="4939814" cy="4078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4" y="2175639"/>
            <a:ext cx="4875563" cy="3173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876097" y="898634"/>
            <a:ext cx="25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Wild-type</a:t>
            </a:r>
            <a:endParaRPr lang="en-GB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73463" y="898634"/>
            <a:ext cx="25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Pax6(-/-)</a:t>
            </a:r>
            <a:endParaRPr lang="en-GB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39081" y="1240972"/>
            <a:ext cx="6982505" cy="4882243"/>
            <a:chOff x="1932893" y="1045027"/>
            <a:chExt cx="8772525" cy="5587773"/>
          </a:xfrm>
          <a:effectLst>
            <a:glow rad="127000">
              <a:srgbClr val="00B050"/>
            </a:glow>
          </a:effectLst>
        </p:grpSpPr>
        <p:grpSp>
          <p:nvGrpSpPr>
            <p:cNvPr id="6" name="Group 5"/>
            <p:cNvGrpSpPr/>
            <p:nvPr/>
          </p:nvGrpSpPr>
          <p:grpSpPr>
            <a:xfrm>
              <a:off x="1932893" y="1045027"/>
              <a:ext cx="8772525" cy="5587773"/>
              <a:chOff x="1249589" y="568097"/>
              <a:chExt cx="8772525" cy="5591176"/>
            </a:xfrm>
          </p:grpSpPr>
          <p:pic>
            <p:nvPicPr>
              <p:cNvPr id="4098" name="Picture 2" descr="Image resul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9589" y="568097"/>
                <a:ext cx="8772525" cy="5591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8605157" y="751114"/>
                <a:ext cx="1208314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4604657" y="1094011"/>
              <a:ext cx="3069771" cy="767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63586" y="538843"/>
            <a:ext cx="627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Cortical Microcircuits</a:t>
            </a:r>
            <a:endParaRPr lang="en-GB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7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200" y="422197"/>
            <a:ext cx="104775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LoxP-Cre Recombinase Genetic Manipulation I</a:t>
            </a:r>
          </a:p>
          <a:p>
            <a:pPr algn="ctr"/>
            <a:endParaRPr lang="en-GB" b="1" dirty="0" smtClean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988757" y="1552458"/>
            <a:ext cx="10490229" cy="3982927"/>
            <a:chOff x="590741" y="1200656"/>
            <a:chExt cx="9660325" cy="3213383"/>
          </a:xfrm>
          <a:effectLst>
            <a:glow rad="228600">
              <a:srgbClr val="00B050">
                <a:alpha val="40000"/>
              </a:srgbClr>
            </a:glow>
          </a:effectLst>
        </p:grpSpPr>
        <p:sp>
          <p:nvSpPr>
            <p:cNvPr id="114" name="Rectangle 113"/>
            <p:cNvSpPr/>
            <p:nvPr/>
          </p:nvSpPr>
          <p:spPr>
            <a:xfrm>
              <a:off x="590741" y="1200656"/>
              <a:ext cx="9660325" cy="3213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663776" y="1454989"/>
              <a:ext cx="4735120" cy="710310"/>
              <a:chOff x="817659" y="1343360"/>
              <a:chExt cx="4735120" cy="71031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998625" y="1590426"/>
                <a:ext cx="4554154" cy="463244"/>
                <a:chOff x="1605346" y="4358161"/>
                <a:chExt cx="4554154" cy="463244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1605346" y="4358161"/>
                  <a:ext cx="4554154" cy="463244"/>
                  <a:chOff x="2679878" y="1890864"/>
                  <a:chExt cx="4635322" cy="463244"/>
                </a:xfrm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3425120" y="1890864"/>
                    <a:ext cx="1603901" cy="463244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Isosceles Triangle 18"/>
                  <p:cNvSpPr/>
                  <p:nvPr/>
                </p:nvSpPr>
                <p:spPr>
                  <a:xfrm rot="5400000">
                    <a:off x="2779935" y="1954435"/>
                    <a:ext cx="218807" cy="418921"/>
                  </a:xfrm>
                  <a:prstGeom prst="triangl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>
                  <a:blip r:embed="rId2">
                    <a:biLevel thresh="75000"/>
                  </a:blip>
                  <a:stretch>
                    <a:fillRect/>
                  </a:stretch>
                </p:blipFill>
                <p:spPr>
                  <a:xfrm>
                    <a:off x="5995887" y="2025956"/>
                    <a:ext cx="445047" cy="243861"/>
                  </a:xfrm>
                  <a:prstGeom prst="rect">
                    <a:avLst/>
                  </a:prstGeom>
                </p:spPr>
              </p:pic>
              <p:cxnSp>
                <p:nvCxnSpPr>
                  <p:cNvPr id="24" name="Straight Connector 23"/>
                  <p:cNvCxnSpPr/>
                  <p:nvPr/>
                </p:nvCxnSpPr>
                <p:spPr>
                  <a:xfrm flipV="1">
                    <a:off x="6415534" y="2147886"/>
                    <a:ext cx="899666" cy="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2724084" y="4378619"/>
                  <a:ext cx="1147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>
                      <a:solidFill>
                        <a:schemeClr val="bg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Pax6</a:t>
                  </a:r>
                  <a:endParaRPr lang="en-GB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cxnSp>
              <p:nvCxnSpPr>
                <p:cNvPr id="77" name="Straight Connector 76"/>
                <p:cNvCxnSpPr>
                  <a:endCxn id="20" idx="1"/>
                </p:cNvCxnSpPr>
                <p:nvPr/>
              </p:nvCxnSpPr>
              <p:spPr>
                <a:xfrm>
                  <a:off x="3913353" y="4589784"/>
                  <a:ext cx="949936" cy="254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2011026" y="4627384"/>
                  <a:ext cx="326512" cy="761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TextBox 90"/>
              <p:cNvSpPr txBox="1"/>
              <p:nvPr/>
            </p:nvSpPr>
            <p:spPr>
              <a:xfrm>
                <a:off x="817659" y="1356697"/>
                <a:ext cx="7735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loxP</a:t>
                </a: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3993782" y="1343360"/>
                <a:ext cx="7735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loxP</a:t>
                </a:r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801954" y="2859591"/>
              <a:ext cx="7068437" cy="713493"/>
              <a:chOff x="956577" y="2836846"/>
              <a:chExt cx="7068437" cy="713493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956577" y="2836846"/>
                <a:ext cx="5788894" cy="713493"/>
                <a:chOff x="829077" y="2661103"/>
                <a:chExt cx="5788894" cy="713493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2063817" y="2661103"/>
                  <a:ext cx="4554154" cy="713493"/>
                  <a:chOff x="1204860" y="2623079"/>
                  <a:chExt cx="4554154" cy="713493"/>
                </a:xfrm>
              </p:grpSpPr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4354971" y="2623079"/>
                    <a:ext cx="7735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loxP</a:t>
                    </a:r>
                    <a:endParaRPr lang="en-GB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04" name="Group 103"/>
                  <p:cNvGrpSpPr/>
                  <p:nvPr/>
                </p:nvGrpSpPr>
                <p:grpSpPr>
                  <a:xfrm>
                    <a:off x="1204860" y="2674884"/>
                    <a:ext cx="4554154" cy="661688"/>
                    <a:chOff x="1047452" y="2599503"/>
                    <a:chExt cx="4554154" cy="661688"/>
                  </a:xfrm>
                </p:grpSpPr>
                <p:grpSp>
                  <p:nvGrpSpPr>
                    <p:cNvPr id="93" name="Group 92"/>
                    <p:cNvGrpSpPr/>
                    <p:nvPr/>
                  </p:nvGrpSpPr>
                  <p:grpSpPr>
                    <a:xfrm>
                      <a:off x="1047452" y="2797947"/>
                      <a:ext cx="4554154" cy="463244"/>
                      <a:chOff x="1605346" y="4358161"/>
                      <a:chExt cx="4554154" cy="463244"/>
                    </a:xfrm>
                  </p:grpSpPr>
                  <p:grpSp>
                    <p:nvGrpSpPr>
                      <p:cNvPr id="94" name="Group 93"/>
                      <p:cNvGrpSpPr/>
                      <p:nvPr/>
                    </p:nvGrpSpPr>
                    <p:grpSpPr>
                      <a:xfrm>
                        <a:off x="1605346" y="4358161"/>
                        <a:ext cx="4554154" cy="463244"/>
                        <a:chOff x="2679878" y="1890864"/>
                        <a:chExt cx="4635322" cy="463244"/>
                      </a:xfrm>
                    </p:grpSpPr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3425120" y="1890864"/>
                          <a:ext cx="1603901" cy="463244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</p:spPr>
                      <p:style>
                        <a:lnRef idx="0">
                          <a:schemeClr val="accent4"/>
                        </a:lnRef>
                        <a:fillRef idx="3">
                          <a:schemeClr val="accent4"/>
                        </a:fillRef>
                        <a:effectRef idx="3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99" name="Isosceles Triangle 98"/>
                        <p:cNvSpPr/>
                        <p:nvPr/>
                      </p:nvSpPr>
                      <p:spPr>
                        <a:xfrm rot="16200000" flipH="1">
                          <a:off x="2779935" y="1954435"/>
                          <a:ext cx="218807" cy="418921"/>
                        </a:xfrm>
                        <a:prstGeom prst="triangl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pic>
                      <p:nvPicPr>
                        <p:cNvPr id="100" name="Picture 9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biLevel thresh="75000"/>
                        </a:blip>
                        <a:stretch>
                          <a:fillRect/>
                        </a:stretch>
                      </p:blipFill>
                      <p:spPr>
                        <a:xfrm flipH="1">
                          <a:off x="5979490" y="1984546"/>
                          <a:ext cx="445047" cy="243861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101" name="Straight Connector 100"/>
                        <p:cNvCxnSpPr/>
                        <p:nvPr/>
                      </p:nvCxnSpPr>
                      <p:spPr>
                        <a:xfrm flipV="1">
                          <a:off x="6415534" y="2147886"/>
                          <a:ext cx="899666" cy="1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95" name="TextBox 94"/>
                      <p:cNvSpPr txBox="1"/>
                      <p:nvPr/>
                    </p:nvSpPr>
                    <p:spPr>
                      <a:xfrm>
                        <a:off x="2742023" y="4400901"/>
                        <a:ext cx="114794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GB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STOP</a:t>
                        </a:r>
                        <a:endParaRPr lang="en-GB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cxnSp>
                    <p:nvCxnSpPr>
                      <p:cNvPr id="96" name="Straight Connector 95"/>
                      <p:cNvCxnSpPr/>
                      <p:nvPr/>
                    </p:nvCxnSpPr>
                    <p:spPr>
                      <a:xfrm flipV="1">
                        <a:off x="3979377" y="4573774"/>
                        <a:ext cx="883912" cy="1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Straight Connector 96"/>
                      <p:cNvCxnSpPr/>
                      <p:nvPr/>
                    </p:nvCxnSpPr>
                    <p:spPr>
                      <a:xfrm>
                        <a:off x="2011026" y="4627384"/>
                        <a:ext cx="326512" cy="7615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1071124" y="2599503"/>
                      <a:ext cx="77351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loxP</a:t>
                      </a:r>
                      <a:endPara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cxnSp>
              <p:nvCxnSpPr>
                <p:cNvPr id="106" name="Straight Connector 105"/>
                <p:cNvCxnSpPr/>
                <p:nvPr/>
              </p:nvCxnSpPr>
              <p:spPr>
                <a:xfrm flipV="1">
                  <a:off x="829077" y="3180576"/>
                  <a:ext cx="1242503" cy="761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922977" y="2861003"/>
                  <a:ext cx="720979" cy="26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920056" y="2868631"/>
                  <a:ext cx="2921" cy="30634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Rectangle 110"/>
              <p:cNvSpPr/>
              <p:nvPr/>
            </p:nvSpPr>
            <p:spPr>
              <a:xfrm>
                <a:off x="6449199" y="3082879"/>
                <a:ext cx="1575815" cy="46324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EGFP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66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614</Words>
  <Application>Microsoft Office PowerPoint</Application>
  <PresentationFormat>Widescreen</PresentationFormat>
  <Paragraphs>232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DejaVu Sans</vt:lpstr>
      <vt:lpstr>Symbol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 Tiago</dc:creator>
  <cp:lastModifiedBy>MARCOS Tiago</cp:lastModifiedBy>
  <cp:revision>104</cp:revision>
  <cp:lastPrinted>2018-01-22T14:29:26Z</cp:lastPrinted>
  <dcterms:created xsi:type="dcterms:W3CDTF">2018-01-16T13:51:11Z</dcterms:created>
  <dcterms:modified xsi:type="dcterms:W3CDTF">2018-01-25T15:15:48Z</dcterms:modified>
</cp:coreProperties>
</file>